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Lst>
  <p:sldSz cy="5143500" cx="9144000"/>
  <p:notesSz cx="6858000" cy="9144000"/>
  <p:embeddedFontLst>
    <p:embeddedFont>
      <p:font typeface="Lato"/>
      <p:regular r:id="rId34"/>
      <p:bold r:id="rId35"/>
      <p:italic r:id="rId36"/>
      <p:boldItalic r:id="rId37"/>
    </p:embeddedFont>
    <p:embeddedFont>
      <p:font typeface="Lato Light"/>
      <p:regular r:id="rId38"/>
      <p:bold r:id="rId39"/>
      <p:italic r:id="rId40"/>
      <p:boldItalic r:id="rId41"/>
    </p:embeddedFont>
    <p:embeddedFont>
      <p:font typeface="Fira Sans Extra Condensed SemiBol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lice Hu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0DC25F-1E14-499F-8AC2-B2C85FA0BFB9}">
  <a:tblStyle styleId="{0C0DC25F-1E14-499F-8AC2-B2C85FA0BF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Light-italic.fntdata"/><Relationship Id="rId20" Type="http://schemas.openxmlformats.org/officeDocument/2006/relationships/slide" Target="slides/slide12.xml"/><Relationship Id="rId42" Type="http://schemas.openxmlformats.org/officeDocument/2006/relationships/font" Target="fonts/FiraSansExtraCondensedSemiBold-regular.fntdata"/><Relationship Id="rId41" Type="http://schemas.openxmlformats.org/officeDocument/2006/relationships/font" Target="fonts/LatoLight-boldItalic.fntdata"/><Relationship Id="rId22" Type="http://schemas.openxmlformats.org/officeDocument/2006/relationships/slide" Target="slides/slide14.xml"/><Relationship Id="rId44" Type="http://schemas.openxmlformats.org/officeDocument/2006/relationships/font" Target="fonts/FiraSansExtraCondensedSemiBold-italic.fntdata"/><Relationship Id="rId21" Type="http://schemas.openxmlformats.org/officeDocument/2006/relationships/slide" Target="slides/slide13.xml"/><Relationship Id="rId43" Type="http://schemas.openxmlformats.org/officeDocument/2006/relationships/font" Target="fonts/FiraSansExtraCondensedSemiBold-bold.fntdata"/><Relationship Id="rId24" Type="http://schemas.openxmlformats.org/officeDocument/2006/relationships/slide" Target="slides/slide16.xml"/><Relationship Id="rId23" Type="http://schemas.openxmlformats.org/officeDocument/2006/relationships/slide" Target="slides/slide15.xml"/><Relationship Id="rId45" Type="http://schemas.openxmlformats.org/officeDocument/2006/relationships/font" Target="fonts/FiraSansExtraCondensed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Lato-bold.fntdata"/><Relationship Id="rId12" Type="http://schemas.openxmlformats.org/officeDocument/2006/relationships/slide" Target="slides/slide4.xml"/><Relationship Id="rId34" Type="http://schemas.openxmlformats.org/officeDocument/2006/relationships/font" Target="fonts/Lato-regular.fntdata"/><Relationship Id="rId15" Type="http://schemas.openxmlformats.org/officeDocument/2006/relationships/slide" Target="slides/slide7.xml"/><Relationship Id="rId37" Type="http://schemas.openxmlformats.org/officeDocument/2006/relationships/font" Target="fonts/Lato-boldItalic.fntdata"/><Relationship Id="rId14" Type="http://schemas.openxmlformats.org/officeDocument/2006/relationships/slide" Target="slides/slide6.xml"/><Relationship Id="rId36" Type="http://schemas.openxmlformats.org/officeDocument/2006/relationships/font" Target="fonts/Lato-italic.fntdata"/><Relationship Id="rId17" Type="http://schemas.openxmlformats.org/officeDocument/2006/relationships/slide" Target="slides/slide9.xml"/><Relationship Id="rId39" Type="http://schemas.openxmlformats.org/officeDocument/2006/relationships/font" Target="fonts/LatoLight-bold.fntdata"/><Relationship Id="rId16" Type="http://schemas.openxmlformats.org/officeDocument/2006/relationships/slide" Target="slides/slide8.xml"/><Relationship Id="rId38" Type="http://schemas.openxmlformats.org/officeDocument/2006/relationships/font" Target="fonts/LatoLight-regular.fntdata"/><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22T16:55:02.587">
    <p:pos x="6000" y="0"/>
    <p:text>Need tidying up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want to mention that we are in the process of pivoting. Just before this class, we met with the TA and we will try to address our direction as much as possible.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2725764c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2725764c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AJIT</a:t>
            </a:r>
            <a:endParaRPr/>
          </a:p>
          <a:p>
            <a:pPr indent="0" lvl="0" marL="0" rtl="0" algn="l">
              <a:lnSpc>
                <a:spcPct val="115000"/>
              </a:lnSpc>
              <a:spcBef>
                <a:spcPts val="0"/>
              </a:spcBef>
              <a:spcAft>
                <a:spcPts val="0"/>
              </a:spcAft>
              <a:buNone/>
            </a:pPr>
            <a:r>
              <a:rPr lang="en"/>
              <a:t>So how is MemorAI different from existing products?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product will capture the personal life stories and who you are as a person </a:t>
            </a:r>
            <a:r>
              <a:rPr lang="en"/>
              <a:t>through a well thought out interview process, the way you want to capture your stories. That will allow the family &amp; friends to have product interaction </a:t>
            </a:r>
            <a:r>
              <a:rPr lang="en"/>
              <a:t>to elicit meaningful response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life stories can be captured using text, photos and video</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Importantly, your family and friends can contribute to your life stories using media file.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And if there is one single thing that we want to call out as a differentiation then it is - the strong bond that you leave behind for your family to come together and celebrate life!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0df25cd0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0df25cd0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estimated service addressable market in US alone is $3.6.</a:t>
            </a:r>
            <a:endParaRPr/>
          </a:p>
          <a:p>
            <a:pPr indent="0" lvl="0" marL="0" rtl="0" algn="l">
              <a:spcBef>
                <a:spcPts val="0"/>
              </a:spcBef>
              <a:spcAft>
                <a:spcPts val="0"/>
              </a:spcAft>
              <a:buNone/>
            </a:pPr>
            <a:r>
              <a:rPr lang="en"/>
              <a:t>When we expand this product to new geographies then it will create even bigger market opportunity.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4" name="Shape 4154"/>
        <p:cNvGrpSpPr/>
        <p:nvPr/>
      </p:nvGrpSpPr>
      <p:grpSpPr>
        <a:xfrm>
          <a:off x="0" y="0"/>
          <a:ext cx="0" cy="0"/>
          <a:chOff x="0" y="0"/>
          <a:chExt cx="0" cy="0"/>
        </a:xfrm>
      </p:grpSpPr>
      <p:sp>
        <p:nvSpPr>
          <p:cNvPr id="4155" name="Google Shape;4155;g105c2fbc8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6" name="Google Shape;4156;g105c2fbc8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estimated service addressable market in US alone is $3.6.</a:t>
            </a:r>
            <a:endParaRPr/>
          </a:p>
          <a:p>
            <a:pPr indent="0" lvl="0" marL="0" rtl="0" algn="l">
              <a:spcBef>
                <a:spcPts val="0"/>
              </a:spcBef>
              <a:spcAft>
                <a:spcPts val="0"/>
              </a:spcAft>
              <a:buNone/>
            </a:pPr>
            <a:r>
              <a:rPr lang="en"/>
              <a:t>When we expand this product to new geographies then it will create even bigger market opportunity.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6" name="Shape 8136"/>
        <p:cNvGrpSpPr/>
        <p:nvPr/>
      </p:nvGrpSpPr>
      <p:grpSpPr>
        <a:xfrm>
          <a:off x="0" y="0"/>
          <a:ext cx="0" cy="0"/>
          <a:chOff x="0" y="0"/>
          <a:chExt cx="0" cy="0"/>
        </a:xfrm>
      </p:grpSpPr>
      <p:sp>
        <p:nvSpPr>
          <p:cNvPr id="8137" name="Google Shape;8137;gecfcaf64a3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8" name="Google Shape;8138;gecfcaf64a3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1" name="Shape 8141"/>
        <p:cNvGrpSpPr/>
        <p:nvPr/>
      </p:nvGrpSpPr>
      <p:grpSpPr>
        <a:xfrm>
          <a:off x="0" y="0"/>
          <a:ext cx="0" cy="0"/>
          <a:chOff x="0" y="0"/>
          <a:chExt cx="0" cy="0"/>
        </a:xfrm>
      </p:grpSpPr>
      <p:sp>
        <p:nvSpPr>
          <p:cNvPr id="8142" name="Google Shape;8142;gecfcaf64a3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3" name="Google Shape;8143;gecfcaf64a3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What does it mean to capture somebody as a person?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0" name="Shape 8150"/>
        <p:cNvGrpSpPr/>
        <p:nvPr/>
      </p:nvGrpSpPr>
      <p:grpSpPr>
        <a:xfrm>
          <a:off x="0" y="0"/>
          <a:ext cx="0" cy="0"/>
          <a:chOff x="0" y="0"/>
          <a:chExt cx="0" cy="0"/>
        </a:xfrm>
      </p:grpSpPr>
      <p:sp>
        <p:nvSpPr>
          <p:cNvPr id="8151" name="Google Shape;8151;gecfcaf64a3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2" name="Google Shape;8152;gecfcaf64a3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7" name="Shape 8157"/>
        <p:cNvGrpSpPr/>
        <p:nvPr/>
      </p:nvGrpSpPr>
      <p:grpSpPr>
        <a:xfrm>
          <a:off x="0" y="0"/>
          <a:ext cx="0" cy="0"/>
          <a:chOff x="0" y="0"/>
          <a:chExt cx="0" cy="0"/>
        </a:xfrm>
      </p:grpSpPr>
      <p:sp>
        <p:nvSpPr>
          <p:cNvPr id="8158" name="Google Shape;8158;gecfcaf64a3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9" name="Google Shape;8159;gecfcaf64a3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3" name="Shape 8163"/>
        <p:cNvGrpSpPr/>
        <p:nvPr/>
      </p:nvGrpSpPr>
      <p:grpSpPr>
        <a:xfrm>
          <a:off x="0" y="0"/>
          <a:ext cx="0" cy="0"/>
          <a:chOff x="0" y="0"/>
          <a:chExt cx="0" cy="0"/>
        </a:xfrm>
      </p:grpSpPr>
      <p:sp>
        <p:nvSpPr>
          <p:cNvPr id="8164" name="Google Shape;8164;geddb902a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5" name="Google Shape;8165;geddb902a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7" name="Shape 8177"/>
        <p:cNvGrpSpPr/>
        <p:nvPr/>
      </p:nvGrpSpPr>
      <p:grpSpPr>
        <a:xfrm>
          <a:off x="0" y="0"/>
          <a:ext cx="0" cy="0"/>
          <a:chOff x="0" y="0"/>
          <a:chExt cx="0" cy="0"/>
        </a:xfrm>
      </p:grpSpPr>
      <p:sp>
        <p:nvSpPr>
          <p:cNvPr id="8178" name="Google Shape;8178;gecfcaf64a3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9" name="Google Shape;8179;gecfcaf64a3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it mean to capture somebody?</a:t>
            </a:r>
            <a:endParaRPr/>
          </a:p>
          <a:p>
            <a:pPr indent="0" lvl="0" marL="0" rtl="0" algn="l">
              <a:spcBef>
                <a:spcPts val="0"/>
              </a:spcBef>
              <a:spcAft>
                <a:spcPts val="0"/>
              </a:spcAft>
              <a:buNone/>
            </a:pPr>
            <a:r>
              <a:rPr lang="en"/>
              <a:t>How can we build a bot that communicates in the likeness of the person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If we know someone with a terminal illness, they go through interview or some long form recordings, we transcribe them into text, feed the model and have specific categories for (Q&amp;A)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1900 we write something about somebody </a:t>
            </a:r>
            <a:endParaRPr>
              <a:solidFill>
                <a:schemeClr val="dk1"/>
              </a:solidFill>
            </a:endParaRPr>
          </a:p>
          <a:p>
            <a:pPr indent="0" lvl="0" marL="0" rtl="0" algn="l">
              <a:spcBef>
                <a:spcPts val="0"/>
              </a:spcBef>
              <a:spcAft>
                <a:spcPts val="0"/>
              </a:spcAft>
              <a:buNone/>
            </a:pPr>
            <a:r>
              <a:rPr lang="en">
                <a:solidFill>
                  <a:schemeClr val="dk1"/>
                </a:solidFill>
              </a:rPr>
              <a:t>In 2000s we try to build a bot of that person </a:t>
            </a:r>
            <a:endParaRPr>
              <a:solidFill>
                <a:schemeClr val="dk1"/>
              </a:solidFill>
            </a:endParaRPr>
          </a:p>
          <a:p>
            <a:pPr indent="0" lvl="0" marL="0" rtl="0" algn="l">
              <a:spcBef>
                <a:spcPts val="0"/>
              </a:spcBef>
              <a:spcAft>
                <a:spcPts val="0"/>
              </a:spcAft>
              <a:buNone/>
            </a:pPr>
            <a:r>
              <a:rPr lang="en">
                <a:solidFill>
                  <a:schemeClr val="dk1"/>
                </a:solidFill>
              </a:rPr>
              <a:t>How close are we to that?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know it sounds ridiculous but bare with us?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4" name="Shape 8184"/>
        <p:cNvGrpSpPr/>
        <p:nvPr/>
      </p:nvGrpSpPr>
      <p:grpSpPr>
        <a:xfrm>
          <a:off x="0" y="0"/>
          <a:ext cx="0" cy="0"/>
          <a:chOff x="0" y="0"/>
          <a:chExt cx="0" cy="0"/>
        </a:xfrm>
      </p:grpSpPr>
      <p:sp>
        <p:nvSpPr>
          <p:cNvPr id="8185" name="Google Shape;8185;gf22e86b1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6" name="Google Shape;8186;gf22e86b1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POC captures one aspect one the person?</a:t>
            </a:r>
            <a:endParaRPr/>
          </a:p>
          <a:p>
            <a:pPr indent="0" lvl="0" marL="0" rtl="0" algn="l">
              <a:spcBef>
                <a:spcPts val="0"/>
              </a:spcBef>
              <a:spcAft>
                <a:spcPts val="0"/>
              </a:spcAft>
              <a:buNone/>
            </a:pPr>
            <a:r>
              <a:rPr lang="en"/>
              <a:t>When GPT asks a question, we will need to </a:t>
            </a:r>
            <a:r>
              <a:rPr lang="en"/>
              <a:t>score</a:t>
            </a:r>
            <a:r>
              <a:rPr lang="en"/>
              <a:t> how accurate an answer 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cfcaf64a3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cfcaf64a3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Death is unavoidable.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to Build a Time Machine” is a documentary about a </a:t>
            </a:r>
            <a:r>
              <a:rPr lang="en"/>
              <a:t>theoretical</a:t>
            </a:r>
            <a:r>
              <a:rPr lang="en"/>
              <a:t> </a:t>
            </a:r>
            <a:r>
              <a:rPr lang="en"/>
              <a:t>physics</a:t>
            </a:r>
            <a:r>
              <a:rPr lang="en"/>
              <a:t> professor who has spent his entire career trying to build a time machine.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 wants to build the time machine because he wants to go back in time and talk to his father who passed away because of a heart </a:t>
            </a:r>
            <a:r>
              <a:rPr lang="en"/>
              <a:t>disease when the professor was only 10</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professor </a:t>
            </a:r>
            <a:r>
              <a:rPr lang="en"/>
              <a:t>never has a chance to get to know his father, and he </a:t>
            </a:r>
            <a:r>
              <a:rPr lang="en">
                <a:solidFill>
                  <a:schemeClr val="dk1"/>
                </a:solidFill>
              </a:rPr>
              <a:t>has a lot of questions that he wants to ask his father.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2" name="Shape 8192"/>
        <p:cNvGrpSpPr/>
        <p:nvPr/>
      </p:nvGrpSpPr>
      <p:grpSpPr>
        <a:xfrm>
          <a:off x="0" y="0"/>
          <a:ext cx="0" cy="0"/>
          <a:chOff x="0" y="0"/>
          <a:chExt cx="0" cy="0"/>
        </a:xfrm>
      </p:grpSpPr>
      <p:sp>
        <p:nvSpPr>
          <p:cNvPr id="8193" name="Google Shape;8193;gf0df25cd0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4" name="Google Shape;8194;gf0df25cd0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Generative model: Ask someone who knows Alex to be the sounding board (give a score range) about how much the bot captures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9" name="Shape 8199"/>
        <p:cNvGrpSpPr/>
        <p:nvPr/>
      </p:nvGrpSpPr>
      <p:grpSpPr>
        <a:xfrm>
          <a:off x="0" y="0"/>
          <a:ext cx="0" cy="0"/>
          <a:chOff x="0" y="0"/>
          <a:chExt cx="0" cy="0"/>
        </a:xfrm>
      </p:grpSpPr>
      <p:sp>
        <p:nvSpPr>
          <p:cNvPr id="8200" name="Google Shape;8200;gcb1b09823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1" name="Google Shape;8201;gcb1b09823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Lato Light"/>
              <a:ea typeface="Lato Light"/>
              <a:cs typeface="Lato Light"/>
              <a:sym typeface="Lato 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6" name="Shape 8206"/>
        <p:cNvGrpSpPr/>
        <p:nvPr/>
      </p:nvGrpSpPr>
      <p:grpSpPr>
        <a:xfrm>
          <a:off x="0" y="0"/>
          <a:ext cx="0" cy="0"/>
          <a:chOff x="0" y="0"/>
          <a:chExt cx="0" cy="0"/>
        </a:xfrm>
      </p:grpSpPr>
      <p:sp>
        <p:nvSpPr>
          <p:cNvPr id="8207" name="Google Shape;8207;gecfcaf64a3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8" name="Google Shape;8208;gecfcaf64a3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1" name="Shape 8211"/>
        <p:cNvGrpSpPr/>
        <p:nvPr/>
      </p:nvGrpSpPr>
      <p:grpSpPr>
        <a:xfrm>
          <a:off x="0" y="0"/>
          <a:ext cx="0" cy="0"/>
          <a:chOff x="0" y="0"/>
          <a:chExt cx="0" cy="0"/>
        </a:xfrm>
      </p:grpSpPr>
      <p:sp>
        <p:nvSpPr>
          <p:cNvPr id="8212" name="Google Shape;8212;gf2725764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3" name="Google Shape;8213;gf2725764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Build a Time Machine” is a documentary about a theoretical physics professor from the University of Connecticut who has spent his entire career trying to build a time machine.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 wants to build the time machine because he wants to go back in time and talk to his father who passed away because of a heart disease when the professor was only 10 years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professor has so many questions about life he wants to ask his father.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will explain in phase I of the project, we’ll focus on life events, a few notable ones include family &amp; friend reunios and birthdays,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movie, the son never got to experience these live events with his father. We therefore think it’s much more meaningful for us to work on phase II, build a model that allows this physic teacher, the son, to interact with his dad.</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4" name="Shape 8224"/>
        <p:cNvGrpSpPr/>
        <p:nvPr/>
      </p:nvGrpSpPr>
      <p:grpSpPr>
        <a:xfrm>
          <a:off x="0" y="0"/>
          <a:ext cx="0" cy="0"/>
          <a:chOff x="0" y="0"/>
          <a:chExt cx="0" cy="0"/>
        </a:xfrm>
      </p:grpSpPr>
      <p:sp>
        <p:nvSpPr>
          <p:cNvPr id="8225" name="Google Shape;8225;gcb1b09823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6" name="Google Shape;8226;gcb1b09823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0" name="Shape 8240"/>
        <p:cNvGrpSpPr/>
        <p:nvPr/>
      </p:nvGrpSpPr>
      <p:grpSpPr>
        <a:xfrm>
          <a:off x="0" y="0"/>
          <a:ext cx="0" cy="0"/>
          <a:chOff x="0" y="0"/>
          <a:chExt cx="0" cy="0"/>
        </a:xfrm>
      </p:grpSpPr>
      <p:sp>
        <p:nvSpPr>
          <p:cNvPr id="8241" name="Google Shape;8241;g105be95ec3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2" name="Google Shape;8242;g105be95ec3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cfcaf64a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cfcaf64a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our loved ones pass away, all we have are our memories about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a:r>
            <a:r>
              <a:rPr lang="en"/>
              <a:t>e problem is: Our memories fade away. In the case of the professor, he doesn’t even have those memories because he never got a chance to </a:t>
            </a:r>
            <a:r>
              <a:rPr lang="en"/>
              <a:t>experience</a:t>
            </a:r>
            <a:r>
              <a:rPr lang="en"/>
              <a:t> life with his </a:t>
            </a:r>
            <a:r>
              <a:rPr lang="en"/>
              <a:t>father</a:t>
            </a:r>
            <a:r>
              <a:rPr lang="en"/>
              <a: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MemorAI solves the problem by </a:t>
            </a:r>
            <a:r>
              <a:rPr lang="en">
                <a:solidFill>
                  <a:srgbClr val="A61C00"/>
                </a:solidFill>
              </a:rPr>
              <a:t>preserving two things about our loved ones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life events we share with our loved ones.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Who they are as a person.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cfcaf64a3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cfcaf64a3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two customers:</a:t>
            </a:r>
            <a:endParaRPr/>
          </a:p>
          <a:p>
            <a:pPr indent="-298450" lvl="0" marL="457200" rtl="0" algn="l">
              <a:spcBef>
                <a:spcPts val="0"/>
              </a:spcBef>
              <a:spcAft>
                <a:spcPts val="0"/>
              </a:spcAft>
              <a:buSzPts val="1100"/>
              <a:buChar char="-"/>
            </a:pPr>
            <a:r>
              <a:rPr lang="en"/>
              <a:t>Our first customer is: The </a:t>
            </a:r>
            <a:r>
              <a:rPr lang="en"/>
              <a:t>friends</a:t>
            </a:r>
            <a:r>
              <a:rPr lang="en"/>
              <a:t> &amp; family who want to remember about their loved ones.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Our second customer is the </a:t>
            </a:r>
            <a:r>
              <a:rPr lang="en"/>
              <a:t>People</a:t>
            </a:r>
            <a:r>
              <a:rPr lang="en"/>
              <a:t> who </a:t>
            </a:r>
            <a:r>
              <a:rPr lang="en"/>
              <a:t>anticipate</a:t>
            </a:r>
            <a:r>
              <a:rPr lang="en"/>
              <a:t> </a:t>
            </a:r>
            <a:r>
              <a:rPr lang="en"/>
              <a:t>their</a:t>
            </a:r>
            <a:r>
              <a:rPr lang="en"/>
              <a:t> own death. </a:t>
            </a:r>
            <a:endParaRPr/>
          </a:p>
          <a:p>
            <a:pPr indent="0" lvl="0" marL="457200" rtl="0" algn="l">
              <a:spcBef>
                <a:spcPts val="0"/>
              </a:spcBef>
              <a:spcAft>
                <a:spcPts val="0"/>
              </a:spcAft>
              <a:buNone/>
            </a:pPr>
            <a:r>
              <a:rPr lang="en"/>
              <a:t>This is a very important differentiation about our product. </a:t>
            </a:r>
            <a:endParaRPr/>
          </a:p>
          <a:p>
            <a:pPr indent="0" lvl="0" marL="457200" rtl="0" algn="l">
              <a:spcBef>
                <a:spcPts val="0"/>
              </a:spcBef>
              <a:spcAft>
                <a:spcPts val="0"/>
              </a:spcAft>
              <a:buNone/>
            </a:pPr>
            <a:r>
              <a:rPr lang="en"/>
              <a:t>We have strong evidence from our customer survey that, people do want to preserve a </a:t>
            </a:r>
            <a:r>
              <a:rPr lang="en"/>
              <a:t>piece</a:t>
            </a:r>
            <a:r>
              <a:rPr lang="en"/>
              <a:t> about themselves for their loved ones.</a:t>
            </a:r>
            <a:endParaRPr/>
          </a:p>
          <a:p>
            <a:pPr indent="-298450" lvl="1" marL="914400" rtl="0" algn="l">
              <a:spcBef>
                <a:spcPts val="0"/>
              </a:spcBef>
              <a:spcAft>
                <a:spcPts val="0"/>
              </a:spcAft>
              <a:buSzPts val="1100"/>
              <a:buChar char="-"/>
            </a:pPr>
            <a:r>
              <a:rPr lang="en"/>
              <a:t>Note that our customers are not necessarily people who are dying.</a:t>
            </a:r>
            <a:endParaRPr/>
          </a:p>
          <a:p>
            <a:pPr indent="-298450" lvl="1" marL="914400" rtl="0" algn="l">
              <a:spcBef>
                <a:spcPts val="0"/>
              </a:spcBef>
              <a:spcAft>
                <a:spcPts val="0"/>
              </a:spcAft>
              <a:buSzPts val="1100"/>
              <a:buChar char="-"/>
            </a:pPr>
            <a:r>
              <a:rPr lang="en"/>
              <a:t>Just like a will, we believe that people will want to start the process long before their death.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cfcaf64a3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cfcaf64a3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going back to the professor who wants to build a time machine.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Both the professor and the professor’s farther are our customers. The professor wants to remember and get to know his </a:t>
            </a:r>
            <a:r>
              <a:rPr lang="en"/>
              <a:t>father</a:t>
            </a:r>
            <a:r>
              <a:rPr lang="en"/>
              <a:t>. And the professor’s farther, in anticipation of his own death, will want to preserve a piece about himself for his son.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21c4e9a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21c4e9a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summary of the preliminary </a:t>
            </a:r>
            <a:r>
              <a:rPr lang="en"/>
              <a:t>results</a:t>
            </a:r>
            <a:r>
              <a:rPr lang="en"/>
              <a:t> from our survey.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First of all, the survey validates our assumption that both friends &amp; family, AND the people who anticipate their own death can be our customers. Both customers want to preserve stories.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But t</a:t>
            </a:r>
            <a:r>
              <a:rPr lang="en"/>
              <a:t>he most important lesson we learn from the survey is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People don’t just want to preserve fun stories about them, such as a trip or vocation they have. They want to preserve what’s important to them in their own life.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And that includes both life events and their philosophical views about life.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0df25cd0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0df25cd06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said, our market research is ongoing. So please help 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b1b0982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b1b0982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None/>
            </a:pPr>
            <a:r>
              <a:rPr lang="en"/>
              <a:t>There are e</a:t>
            </a:r>
            <a:r>
              <a:rPr lang="en"/>
              <a:t>xisting</a:t>
            </a:r>
            <a:r>
              <a:rPr lang="en"/>
              <a:t> solutions out there such as Memories.net and Hereafter.ai that are the latest related products. </a:t>
            </a:r>
            <a:endParaRPr/>
          </a:p>
          <a:p>
            <a:pPr indent="0" lvl="0" marL="0" rtl="0" algn="l">
              <a:spcBef>
                <a:spcPts val="0"/>
              </a:spcBef>
              <a:spcAft>
                <a:spcPts val="0"/>
              </a:spcAft>
              <a:buNone/>
            </a:pPr>
            <a:r>
              <a:rPr lang="en"/>
              <a:t>Memories.net allows to create a visual timeline</a:t>
            </a:r>
            <a:endParaRPr/>
          </a:p>
          <a:p>
            <a:pPr indent="0" lvl="0" marL="0" rtl="0" algn="l">
              <a:spcBef>
                <a:spcPts val="0"/>
              </a:spcBef>
              <a:spcAft>
                <a:spcPts val="0"/>
              </a:spcAft>
              <a:buNone/>
            </a:pPr>
            <a:r>
              <a:rPr lang="en"/>
              <a:t>Hereafter.ai allows audio recordings of the life stroies from interviews of the person and provide interaction with it using their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there are </a:t>
            </a:r>
            <a:r>
              <a:rPr lang="en">
                <a:solidFill>
                  <a:schemeClr val="dk1"/>
                </a:solidFill>
              </a:rPr>
              <a:t>memorial websites like forevermissed.com, where the content is created by friends and family. Not the person who passed away.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0df25cd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0df25cd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AJIT</a:t>
            </a:r>
            <a:endParaRPr/>
          </a:p>
          <a:p>
            <a:pPr indent="0" lvl="0" marL="0" rtl="0" algn="l">
              <a:lnSpc>
                <a:spcPct val="115000"/>
              </a:lnSpc>
              <a:spcBef>
                <a:spcPts val="0"/>
              </a:spcBef>
              <a:spcAft>
                <a:spcPts val="0"/>
              </a:spcAft>
              <a:buNone/>
            </a:pPr>
            <a:r>
              <a:rPr lang="en"/>
              <a:t>So how is MemorAI different from existing products?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Feedback from Tim: I think it’s important to mention the following </a:t>
            </a:r>
            <a:r>
              <a:rPr lang="en"/>
              <a:t>differentiations</a:t>
            </a:r>
            <a:r>
              <a:rPr lang="en"/>
              <a:t>:</a:t>
            </a:r>
            <a:endParaRPr/>
          </a:p>
          <a:p>
            <a:pPr indent="-298450" lvl="0" marL="457200" rtl="0" algn="l">
              <a:lnSpc>
                <a:spcPct val="115000"/>
              </a:lnSpc>
              <a:spcBef>
                <a:spcPts val="0"/>
              </a:spcBef>
              <a:spcAft>
                <a:spcPts val="0"/>
              </a:spcAft>
              <a:buSzPts val="1100"/>
              <a:buChar char="-"/>
            </a:pPr>
            <a:r>
              <a:rPr lang="en"/>
              <a:t>We have </a:t>
            </a:r>
            <a:r>
              <a:rPr lang="en"/>
              <a:t>interviews</a:t>
            </a:r>
            <a:r>
              <a:rPr lang="en"/>
              <a:t> designed to capture the person’s life stories</a:t>
            </a:r>
            <a:endParaRPr/>
          </a:p>
          <a:p>
            <a:pPr indent="-298450" lvl="0" marL="457200" rtl="0" algn="l">
              <a:lnSpc>
                <a:spcPct val="115000"/>
              </a:lnSpc>
              <a:spcBef>
                <a:spcPts val="0"/>
              </a:spcBef>
              <a:spcAft>
                <a:spcPts val="0"/>
              </a:spcAft>
              <a:buSzPts val="1100"/>
              <a:buChar char="-"/>
            </a:pPr>
            <a:r>
              <a:rPr lang="en"/>
              <a:t>Our product is designed for not just friends &amp; family, but also the person anticipating death.</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Note that I have change it from “person dying” to “person anticipating death”. The best analogy I can think of is the will that we create with our lawyer for our family. We do will not because we are dying, but because we anticipate that death can happen.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Now, this new definition of </a:t>
            </a:r>
            <a:r>
              <a:rPr lang="en"/>
              <a:t>customer</a:t>
            </a:r>
            <a:r>
              <a:rPr lang="en"/>
              <a:t> </a:t>
            </a:r>
            <a:r>
              <a:rPr lang="en"/>
              <a:t>broadens</a:t>
            </a:r>
            <a:r>
              <a:rPr lang="en"/>
              <a:t> our market.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SzPts val="20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0" name="Google Shape;60;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SzPts val="20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55600" lvl="0" marL="457200" rtl="0">
              <a:spcBef>
                <a:spcPts val="0"/>
              </a:spcBef>
              <a:spcAft>
                <a:spcPts val="0"/>
              </a:spcAft>
              <a:buSzPts val="20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000"/>
              <a:buNone/>
              <a:defRPr/>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55600" lvl="0" marL="457200" rtl="0" algn="ctr">
              <a:spcBef>
                <a:spcPts val="0"/>
              </a:spcBef>
              <a:spcAft>
                <a:spcPts val="0"/>
              </a:spcAft>
              <a:buSzPts val="20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55600" lvl="0" marL="457200">
              <a:spcBef>
                <a:spcPts val="0"/>
              </a:spcBef>
              <a:spcAft>
                <a:spcPts val="0"/>
              </a:spcAft>
              <a:buSzPts val="20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55600" lvl="0" marL="457200">
              <a:spcBef>
                <a:spcPts val="0"/>
              </a:spcBef>
              <a:spcAft>
                <a:spcPts val="0"/>
              </a:spcAft>
              <a:buSzPts val="20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0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Lato Light"/>
              <a:buNone/>
              <a:defRPr sz="3000">
                <a:solidFill>
                  <a:schemeClr val="dk1"/>
                </a:solidFill>
                <a:latin typeface="Lato Light"/>
                <a:ea typeface="Lato Light"/>
                <a:cs typeface="Lato Light"/>
                <a:sym typeface="Lato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55600" lvl="0" marL="457200">
              <a:lnSpc>
                <a:spcPct val="115000"/>
              </a:lnSpc>
              <a:spcBef>
                <a:spcPts val="0"/>
              </a:spcBef>
              <a:spcAft>
                <a:spcPts val="0"/>
              </a:spcAft>
              <a:buClr>
                <a:schemeClr val="dk2"/>
              </a:buClr>
              <a:buSzPts val="2000"/>
              <a:buFont typeface="Lato Light"/>
              <a:buChar char="●"/>
              <a:defRPr sz="2000">
                <a:solidFill>
                  <a:schemeClr val="dk2"/>
                </a:solidFill>
                <a:latin typeface="Lato Light"/>
                <a:ea typeface="Lato Light"/>
                <a:cs typeface="Lato Light"/>
                <a:sym typeface="Lato Light"/>
              </a:defRPr>
            </a:lvl1pPr>
            <a:lvl2pPr indent="-317500" lvl="1" marL="914400">
              <a:lnSpc>
                <a:spcPct val="115000"/>
              </a:lnSpc>
              <a:spcBef>
                <a:spcPts val="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2pPr>
            <a:lvl3pPr indent="-317500" lvl="2" marL="1371600">
              <a:lnSpc>
                <a:spcPct val="115000"/>
              </a:lnSpc>
              <a:spcBef>
                <a:spcPts val="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3pPr>
            <a:lvl4pPr indent="-317500" lvl="3" marL="1828800">
              <a:lnSpc>
                <a:spcPct val="115000"/>
              </a:lnSpc>
              <a:spcBef>
                <a:spcPts val="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4pPr>
            <a:lvl5pPr indent="-317500" lvl="4" marL="2286000">
              <a:lnSpc>
                <a:spcPct val="115000"/>
              </a:lnSpc>
              <a:spcBef>
                <a:spcPts val="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5pPr>
            <a:lvl6pPr indent="-317500" lvl="5" marL="2743200">
              <a:lnSpc>
                <a:spcPct val="115000"/>
              </a:lnSpc>
              <a:spcBef>
                <a:spcPts val="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6pPr>
            <a:lvl7pPr indent="-317500" lvl="6" marL="3200400">
              <a:lnSpc>
                <a:spcPct val="115000"/>
              </a:lnSpc>
              <a:spcBef>
                <a:spcPts val="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7pPr>
            <a:lvl8pPr indent="-317500" lvl="7" marL="3657600">
              <a:lnSpc>
                <a:spcPct val="115000"/>
              </a:lnSpc>
              <a:spcBef>
                <a:spcPts val="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8pPr>
            <a:lvl9pPr indent="-317500" lvl="8" marL="4114800">
              <a:lnSpc>
                <a:spcPct val="115000"/>
              </a:lnSpc>
              <a:spcBef>
                <a:spcPts val="0"/>
              </a:spcBef>
              <a:spcAft>
                <a:spcPts val="0"/>
              </a:spcAft>
              <a:buClr>
                <a:schemeClr val="dk2"/>
              </a:buClr>
              <a:buSzPts val="1400"/>
              <a:buFont typeface="Lato Light"/>
              <a:buChar char="■"/>
              <a:defRPr>
                <a:solidFill>
                  <a:schemeClr val="dk2"/>
                </a:solidFill>
                <a:latin typeface="Lato Light"/>
                <a:ea typeface="Lato Light"/>
                <a:cs typeface="Lato Light"/>
                <a:sym typeface="Lato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434343"/>
              </a:buClr>
              <a:buSzPts val="3200"/>
              <a:buFont typeface="Lato Light"/>
              <a:buNone/>
              <a:defRPr sz="3200">
                <a:solidFill>
                  <a:srgbClr val="434343"/>
                </a:solidFill>
                <a:latin typeface="Lato Light"/>
                <a:ea typeface="Lato Light"/>
                <a:cs typeface="Lato Light"/>
                <a:sym typeface="Lato Ligh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55600" lvl="0" marL="457200" rtl="0">
              <a:lnSpc>
                <a:spcPct val="115000"/>
              </a:lnSpc>
              <a:spcBef>
                <a:spcPts val="0"/>
              </a:spcBef>
              <a:spcAft>
                <a:spcPts val="0"/>
              </a:spcAft>
              <a:buClr>
                <a:srgbClr val="434343"/>
              </a:buClr>
              <a:buSzPts val="2000"/>
              <a:buFont typeface="Lato Light"/>
              <a:buChar char="●"/>
              <a:defRPr sz="2000">
                <a:solidFill>
                  <a:srgbClr val="434343"/>
                </a:solidFill>
                <a:latin typeface="Lato Light"/>
                <a:ea typeface="Lato Light"/>
                <a:cs typeface="Lato Light"/>
                <a:sym typeface="Lato Light"/>
              </a:defRPr>
            </a:lvl1pPr>
            <a:lvl2pPr indent="-317500" lvl="1" marL="914400" rtl="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2pPr>
            <a:lvl3pPr indent="-317500" lvl="2" marL="1371600" rtl="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3pPr>
            <a:lvl4pPr indent="-317500" lvl="3" marL="1828800" rtl="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4pPr>
            <a:lvl5pPr indent="-317500" lvl="4" marL="2286000" rtl="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5pPr>
            <a:lvl6pPr indent="-317500" lvl="5" marL="2743200" rtl="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6pPr>
            <a:lvl7pPr indent="-317500" lvl="6" marL="3200400" rtl="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7pPr>
            <a:lvl8pPr indent="-317500" lvl="7" marL="3657600" rtl="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8pPr>
            <a:lvl9pPr indent="-317500" lvl="8" marL="4114800" rtl="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p:nvPr/>
        </p:nvSpPr>
        <p:spPr>
          <a:xfrm>
            <a:off x="0" y="-175"/>
            <a:ext cx="85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5400000">
            <a:off x="4486800" y="-4486975"/>
            <a:ext cx="85200" cy="9058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 name="Google Shape;56;p13"/>
          <p:cNvSpPr/>
          <p:nvPr/>
        </p:nvSpPr>
        <p:spPr>
          <a:xfrm rot="5400000">
            <a:off x="4572000" y="570025"/>
            <a:ext cx="85200" cy="9058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7" name="Google Shape;57;p13"/>
          <p:cNvSpPr/>
          <p:nvPr/>
        </p:nvSpPr>
        <p:spPr>
          <a:xfrm>
            <a:off x="9058800" y="0"/>
            <a:ext cx="85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0.png"/><Relationship Id="rId8"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forms.gle/nxLgNEvNLTdm7s9t6"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hyperlink" Target="https://memories.net/" TargetMode="External"/><Relationship Id="rId5" Type="http://schemas.openxmlformats.org/officeDocument/2006/relationships/image" Target="../media/image2.png"/><Relationship Id="rId6" Type="http://schemas.openxmlformats.org/officeDocument/2006/relationships/hyperlink" Target="https://www.hereafter.ai/"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000">
                <a:latin typeface="Lato"/>
                <a:ea typeface="Lato"/>
                <a:cs typeface="Lato"/>
                <a:sym typeface="Lato"/>
              </a:rPr>
              <a:t>MemorAI</a:t>
            </a:r>
            <a:br>
              <a:rPr lang="en" sz="4000">
                <a:latin typeface="Lato"/>
                <a:ea typeface="Lato"/>
                <a:cs typeface="Lato"/>
                <a:sym typeface="Lato"/>
              </a:rPr>
            </a:br>
            <a:r>
              <a:rPr lang="en" sz="1800">
                <a:latin typeface="Lato"/>
                <a:ea typeface="Lato"/>
                <a:cs typeface="Lato"/>
                <a:sym typeface="Lato"/>
              </a:rPr>
              <a:t>Week 5 </a:t>
            </a:r>
            <a:r>
              <a:rPr lang="en" sz="1800">
                <a:latin typeface="Lato"/>
                <a:ea typeface="Lato"/>
                <a:cs typeface="Lato"/>
                <a:sym typeface="Lato"/>
              </a:rPr>
              <a:t>Presentation 1 </a:t>
            </a:r>
            <a:endParaRPr sz="1800">
              <a:latin typeface="Lato"/>
              <a:ea typeface="Lato"/>
              <a:cs typeface="Lato"/>
              <a:sym typeface="Lato"/>
            </a:endParaRPr>
          </a:p>
        </p:txBody>
      </p:sp>
      <p:sp>
        <p:nvSpPr>
          <p:cNvPr id="104" name="Google Shape;104;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400">
                <a:latin typeface="Lato Light"/>
                <a:ea typeface="Lato Light"/>
                <a:cs typeface="Lato Light"/>
                <a:sym typeface="Lato Light"/>
              </a:rPr>
              <a:t>Alice Hua, Ajit Barhate, Tim Chen</a:t>
            </a:r>
            <a:endParaRPr sz="1400">
              <a:latin typeface="Lato Light"/>
              <a:ea typeface="Lato Light"/>
              <a:cs typeface="Lato Light"/>
              <a:sym typeface="Lato Light"/>
            </a:endParaRPr>
          </a:p>
          <a:p>
            <a:pPr indent="0" lvl="0" marL="0" rtl="0" algn="l">
              <a:spcBef>
                <a:spcPts val="0"/>
              </a:spcBef>
              <a:spcAft>
                <a:spcPts val="0"/>
              </a:spcAft>
              <a:buNone/>
            </a:pPr>
            <a:r>
              <a:t/>
            </a:r>
            <a:endParaRPr sz="14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MemorAI - Product Differentiation</a:t>
            </a:r>
            <a:endParaRPr/>
          </a:p>
        </p:txBody>
      </p:sp>
      <p:cxnSp>
        <p:nvCxnSpPr>
          <p:cNvPr id="165" name="Google Shape;165;p34"/>
          <p:cNvCxnSpPr/>
          <p:nvPr/>
        </p:nvCxnSpPr>
        <p:spPr>
          <a:xfrm>
            <a:off x="1055975" y="2842025"/>
            <a:ext cx="7073700" cy="0"/>
          </a:xfrm>
          <a:prstGeom prst="straightConnector1">
            <a:avLst/>
          </a:prstGeom>
          <a:noFill/>
          <a:ln cap="flat" cmpd="sng" w="19050">
            <a:solidFill>
              <a:srgbClr val="C1C6D1"/>
            </a:solidFill>
            <a:prstDash val="solid"/>
            <a:round/>
            <a:headEnd len="med" w="med" type="none"/>
            <a:tailEnd len="med" w="med" type="none"/>
          </a:ln>
        </p:spPr>
      </p:cxnSp>
      <p:sp>
        <p:nvSpPr>
          <p:cNvPr id="166" name="Google Shape;166;p34"/>
          <p:cNvSpPr txBox="1"/>
          <p:nvPr/>
        </p:nvSpPr>
        <p:spPr>
          <a:xfrm>
            <a:off x="1213452" y="1854000"/>
            <a:ext cx="2319900" cy="6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Fira Sans Extra Condensed SemiBold"/>
                <a:ea typeface="Fira Sans Extra Condensed SemiBold"/>
                <a:cs typeface="Fira Sans Extra Condensed SemiBold"/>
                <a:sym typeface="Fira Sans Extra Condensed SemiBold"/>
              </a:rPr>
              <a:t>Interaction with the product that will elicit </a:t>
            </a:r>
            <a:r>
              <a:rPr lang="en">
                <a:solidFill>
                  <a:srgbClr val="191919"/>
                </a:solidFill>
                <a:latin typeface="Fira Sans Extra Condensed SemiBold"/>
                <a:ea typeface="Fira Sans Extra Condensed SemiBold"/>
                <a:cs typeface="Fira Sans Extra Condensed SemiBold"/>
                <a:sym typeface="Fira Sans Extra Condensed SemiBold"/>
              </a:rPr>
              <a:t>meaningful</a:t>
            </a:r>
            <a:r>
              <a:rPr lang="en">
                <a:solidFill>
                  <a:srgbClr val="191919"/>
                </a:solidFill>
                <a:latin typeface="Fira Sans Extra Condensed SemiBold"/>
                <a:ea typeface="Fira Sans Extra Condensed SemiBold"/>
                <a:cs typeface="Fira Sans Extra Condensed SemiBold"/>
                <a:sym typeface="Fira Sans Extra Condensed SemiBold"/>
              </a:rPr>
              <a:t> response</a:t>
            </a:r>
            <a:endParaRPr>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167" name="Google Shape;167;p34"/>
          <p:cNvSpPr txBox="1"/>
          <p:nvPr/>
        </p:nvSpPr>
        <p:spPr>
          <a:xfrm>
            <a:off x="1213449" y="3185350"/>
            <a:ext cx="2319900" cy="6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Fira Sans Extra Condensed SemiBold"/>
                <a:ea typeface="Fira Sans Extra Condensed SemiBold"/>
                <a:cs typeface="Fira Sans Extra Condensed SemiBold"/>
                <a:sym typeface="Fira Sans Extra Condensed SemiBold"/>
              </a:rPr>
              <a:t>Life stories captured using text, photos &amp; videos</a:t>
            </a:r>
            <a:endParaRPr>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168" name="Google Shape;168;p34"/>
          <p:cNvSpPr txBox="1"/>
          <p:nvPr/>
        </p:nvSpPr>
        <p:spPr>
          <a:xfrm>
            <a:off x="5684799" y="1840885"/>
            <a:ext cx="2319900" cy="6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Fira Sans Extra Condensed SemiBold"/>
                <a:ea typeface="Fira Sans Extra Condensed SemiBold"/>
                <a:cs typeface="Fira Sans Extra Condensed SemiBold"/>
                <a:sym typeface="Fira Sans Extra Condensed SemiBold"/>
              </a:rPr>
              <a:t>Family &amp; friends can contribute to your life stories</a:t>
            </a:r>
            <a:endParaRPr>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169" name="Google Shape;169;p34"/>
          <p:cNvSpPr txBox="1"/>
          <p:nvPr/>
        </p:nvSpPr>
        <p:spPr>
          <a:xfrm>
            <a:off x="5684799" y="3198475"/>
            <a:ext cx="2319900" cy="6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91919"/>
                </a:solidFill>
                <a:latin typeface="Fira Sans Extra Condensed SemiBold"/>
                <a:ea typeface="Fira Sans Extra Condensed SemiBold"/>
                <a:cs typeface="Fira Sans Extra Condensed SemiBold"/>
                <a:sym typeface="Fira Sans Extra Condensed SemiBold"/>
              </a:rPr>
              <a:t>Leave </a:t>
            </a:r>
            <a:r>
              <a:rPr lang="en">
                <a:solidFill>
                  <a:srgbClr val="191919"/>
                </a:solidFill>
                <a:latin typeface="Fira Sans Extra Condensed SemiBold"/>
                <a:ea typeface="Fira Sans Extra Condensed SemiBold"/>
                <a:cs typeface="Fira Sans Extra Condensed SemiBold"/>
                <a:sym typeface="Fira Sans Extra Condensed SemiBold"/>
              </a:rPr>
              <a:t> a strong  bond behind you for family to celebrate life!</a:t>
            </a:r>
            <a:endParaRPr>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170" name="Google Shape;170;p34"/>
          <p:cNvSpPr/>
          <p:nvPr/>
        </p:nvSpPr>
        <p:spPr>
          <a:xfrm>
            <a:off x="3818120" y="2062577"/>
            <a:ext cx="1581900" cy="1581900"/>
          </a:xfrm>
          <a:prstGeom prst="ellipse">
            <a:avLst/>
          </a:prstGeom>
          <a:solidFill>
            <a:schemeClr val="accent4"/>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4"/>
          <p:cNvSpPr txBox="1"/>
          <p:nvPr/>
        </p:nvSpPr>
        <p:spPr>
          <a:xfrm>
            <a:off x="3644077" y="2595763"/>
            <a:ext cx="1855800" cy="3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ira Sans Extra Condensed SemiBold"/>
                <a:ea typeface="Fira Sans Extra Condensed SemiBold"/>
                <a:cs typeface="Fira Sans Extra Condensed SemiBold"/>
                <a:sym typeface="Fira Sans Extra Condensed SemiBold"/>
              </a:rPr>
              <a:t>MemorAI</a:t>
            </a:r>
            <a:endParaRPr sz="18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$3.6B Service Addressable Market Opportunity in US Alone</a:t>
            </a:r>
            <a:endParaRPr sz="2420"/>
          </a:p>
        </p:txBody>
      </p:sp>
      <p:sp>
        <p:nvSpPr>
          <p:cNvPr id="177" name="Google Shape;177;p35"/>
          <p:cNvSpPr txBox="1"/>
          <p:nvPr/>
        </p:nvSpPr>
        <p:spPr>
          <a:xfrm>
            <a:off x="4010200" y="3037775"/>
            <a:ext cx="4329000" cy="1688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Targeting one out of every tenth family in the US, the service addressable market opportunity is $3.6B</a:t>
            </a:r>
            <a:endParaRPr sz="1200">
              <a:latin typeface="Lato"/>
              <a:ea typeface="Lato"/>
              <a:cs typeface="Lato"/>
              <a:sym typeface="Lato"/>
            </a:endParaRPr>
          </a:p>
          <a:p>
            <a:pPr indent="-304800" lvl="0" marL="457200" rtl="0" algn="l">
              <a:lnSpc>
                <a:spcPct val="115000"/>
              </a:lnSpc>
              <a:spcBef>
                <a:spcPts val="1000"/>
              </a:spcBef>
              <a:spcAft>
                <a:spcPts val="0"/>
              </a:spcAft>
              <a:buSzPts val="1200"/>
              <a:buFont typeface="Lato"/>
              <a:buChar char="●"/>
            </a:pPr>
            <a:r>
              <a:rPr lang="en" sz="1200">
                <a:latin typeface="Lato"/>
                <a:ea typeface="Lato"/>
                <a:cs typeface="Lato"/>
                <a:sym typeface="Lato"/>
              </a:rPr>
              <a:t>The subscription based annuity business opportunity of $1B  (part of $3.6B)</a:t>
            </a:r>
            <a:endParaRPr sz="1200">
              <a:latin typeface="Lato"/>
              <a:ea typeface="Lato"/>
              <a:cs typeface="Lato"/>
              <a:sym typeface="Lato"/>
            </a:endParaRPr>
          </a:p>
          <a:p>
            <a:pPr indent="-304800" lvl="0" marL="457200" rtl="0" algn="l">
              <a:lnSpc>
                <a:spcPct val="115000"/>
              </a:lnSpc>
              <a:spcBef>
                <a:spcPts val="1000"/>
              </a:spcBef>
              <a:spcAft>
                <a:spcPts val="1000"/>
              </a:spcAft>
              <a:buSzPts val="1200"/>
              <a:buFont typeface="Lato"/>
              <a:buChar char="●"/>
            </a:pPr>
            <a:r>
              <a:rPr lang="en" sz="1200">
                <a:latin typeface="Lato"/>
                <a:ea typeface="Lato"/>
                <a:cs typeface="Lato"/>
                <a:sym typeface="Lato"/>
              </a:rPr>
              <a:t>There are adjacencies to the core product </a:t>
            </a:r>
            <a:r>
              <a:rPr lang="en" sz="1200">
                <a:solidFill>
                  <a:schemeClr val="dk1"/>
                </a:solidFill>
                <a:latin typeface="Lato"/>
                <a:ea typeface="Lato"/>
                <a:cs typeface="Lato"/>
                <a:sym typeface="Lato"/>
              </a:rPr>
              <a:t>to further monetize</a:t>
            </a:r>
            <a:r>
              <a:rPr lang="en" sz="1200">
                <a:latin typeface="Lato"/>
                <a:ea typeface="Lato"/>
                <a:cs typeface="Lato"/>
                <a:sym typeface="Lato"/>
              </a:rPr>
              <a:t>.</a:t>
            </a:r>
            <a:endParaRPr sz="1200">
              <a:latin typeface="Lato"/>
              <a:ea typeface="Lato"/>
              <a:cs typeface="Lato"/>
              <a:sym typeface="Lato"/>
            </a:endParaRPr>
          </a:p>
        </p:txBody>
      </p:sp>
      <p:grpSp>
        <p:nvGrpSpPr>
          <p:cNvPr id="178" name="Google Shape;178;p35"/>
          <p:cNvGrpSpPr/>
          <p:nvPr/>
        </p:nvGrpSpPr>
        <p:grpSpPr>
          <a:xfrm>
            <a:off x="4357871" y="1017723"/>
            <a:ext cx="3411027" cy="1966753"/>
            <a:chOff x="793334" y="1192826"/>
            <a:chExt cx="2665073" cy="1317140"/>
          </a:xfrm>
        </p:grpSpPr>
        <p:sp>
          <p:nvSpPr>
            <p:cNvPr id="179" name="Google Shape;179;p35"/>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5"/>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5"/>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5"/>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5"/>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5"/>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5"/>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5"/>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5"/>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5"/>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5"/>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5"/>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5"/>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5"/>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5"/>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5"/>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5"/>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5"/>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5"/>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5"/>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5"/>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5"/>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5"/>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5"/>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5"/>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5"/>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5"/>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5"/>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5"/>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5"/>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5"/>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5"/>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5"/>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5"/>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5"/>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5"/>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5"/>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5"/>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5"/>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5"/>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5"/>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5"/>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5"/>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5"/>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5"/>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5"/>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5"/>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5"/>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5"/>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5"/>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5"/>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5"/>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5"/>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5"/>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5"/>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5"/>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5"/>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5"/>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5"/>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5"/>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5"/>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5"/>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5"/>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5"/>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5"/>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5"/>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5"/>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5"/>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5"/>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5"/>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5"/>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5"/>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5"/>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5"/>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5"/>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5"/>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5"/>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5"/>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5"/>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5"/>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5"/>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5"/>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5"/>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5"/>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5"/>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5"/>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5"/>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5"/>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5"/>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5"/>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5"/>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5"/>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5"/>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5"/>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5"/>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5"/>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5"/>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5"/>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5"/>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5"/>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5"/>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5"/>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5"/>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5"/>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5"/>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5"/>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5"/>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5"/>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5"/>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5"/>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5"/>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5"/>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5"/>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5"/>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5"/>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5"/>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5"/>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5"/>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5"/>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5"/>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5"/>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5"/>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5"/>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5"/>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5"/>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5"/>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5"/>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5"/>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5"/>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5"/>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5"/>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5"/>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5"/>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5"/>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5"/>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5"/>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5"/>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5"/>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5"/>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5"/>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5"/>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5"/>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5"/>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5"/>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5"/>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5"/>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5"/>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5"/>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5"/>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5"/>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5"/>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5"/>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5"/>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5"/>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5"/>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5"/>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5"/>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5"/>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5"/>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5"/>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5"/>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5"/>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5"/>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5"/>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5"/>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5"/>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5"/>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5"/>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5"/>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5"/>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5"/>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5"/>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5"/>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5"/>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5"/>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5"/>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5"/>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5"/>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5"/>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5"/>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5"/>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5"/>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5"/>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5"/>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5"/>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5"/>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5"/>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5"/>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5"/>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5"/>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5"/>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5"/>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5"/>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5"/>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5"/>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5"/>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5"/>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5"/>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5"/>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5"/>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5"/>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5"/>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5"/>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5"/>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5"/>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5"/>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5"/>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5"/>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5"/>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5"/>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5"/>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5"/>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5"/>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5"/>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5"/>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5"/>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5"/>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5"/>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5"/>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5"/>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5"/>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5"/>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5"/>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5"/>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5"/>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5"/>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5"/>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5"/>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5"/>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5"/>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5"/>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5"/>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5"/>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5"/>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5"/>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5"/>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5"/>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5"/>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5"/>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5"/>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5"/>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5"/>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5"/>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5"/>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5"/>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5"/>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5"/>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5"/>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5"/>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5"/>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5"/>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5"/>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5"/>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5"/>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5"/>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5"/>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5"/>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5"/>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5"/>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5"/>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5"/>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5"/>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5"/>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5"/>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5"/>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5"/>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5"/>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5"/>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5"/>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5"/>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5"/>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5"/>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5"/>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5"/>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5"/>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5"/>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5"/>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5"/>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5"/>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5"/>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5"/>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5"/>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5"/>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5"/>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5"/>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5"/>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5"/>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5"/>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5"/>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5"/>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5"/>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5"/>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5"/>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5"/>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5"/>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5"/>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5"/>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5"/>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5"/>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5"/>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5"/>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5"/>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5"/>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5"/>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5"/>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5"/>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5"/>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5"/>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5"/>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5"/>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5"/>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5"/>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5"/>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5"/>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5"/>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5"/>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5"/>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5"/>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5"/>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5"/>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5"/>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5"/>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5"/>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5"/>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5"/>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5"/>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5"/>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5"/>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5"/>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5"/>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5"/>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5"/>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5"/>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5"/>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5"/>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5"/>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5"/>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5"/>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5"/>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5"/>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5"/>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5"/>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5"/>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5"/>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5"/>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5"/>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5"/>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5"/>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5"/>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5"/>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5"/>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5"/>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5"/>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5"/>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5"/>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5"/>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5"/>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5"/>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5"/>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5"/>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5"/>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5"/>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5"/>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5"/>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5"/>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5"/>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5"/>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5"/>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5"/>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5"/>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5"/>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5"/>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5"/>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5"/>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5"/>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5"/>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5"/>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5"/>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5"/>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5"/>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5"/>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5"/>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5"/>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5"/>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5"/>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5"/>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5"/>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5"/>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5"/>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5"/>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5"/>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5"/>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5"/>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5"/>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5"/>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5"/>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5"/>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5"/>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5"/>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5"/>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5"/>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5"/>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5"/>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5"/>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5"/>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5"/>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5"/>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5"/>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5"/>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5"/>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5"/>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5"/>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5"/>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5"/>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5"/>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5"/>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5"/>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5"/>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5"/>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5"/>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5"/>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5"/>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5"/>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5"/>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5"/>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5"/>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5"/>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5"/>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5"/>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5"/>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5"/>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5"/>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5"/>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5"/>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5"/>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5"/>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5"/>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5"/>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5"/>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5"/>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5"/>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5"/>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5"/>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5"/>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5"/>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5"/>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5"/>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5"/>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5"/>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5"/>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5"/>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5"/>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5"/>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5"/>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5"/>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5"/>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5"/>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5"/>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5"/>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5"/>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5"/>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5"/>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5"/>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5"/>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5"/>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5"/>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5"/>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5"/>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5"/>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5"/>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5"/>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5"/>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5"/>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5"/>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5"/>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5"/>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5"/>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5"/>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5"/>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5"/>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5"/>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5"/>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5"/>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5"/>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5"/>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5"/>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5"/>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5"/>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5"/>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5"/>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5"/>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5"/>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5"/>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5"/>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5"/>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5"/>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5"/>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5"/>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5"/>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5"/>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5"/>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5"/>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5"/>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5"/>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5"/>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5"/>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5"/>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5"/>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5"/>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5"/>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5"/>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5"/>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5"/>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5"/>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5"/>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5"/>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5"/>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5"/>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5"/>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5"/>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5"/>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5"/>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5"/>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5"/>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5"/>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5"/>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5"/>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5"/>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5"/>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5"/>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5"/>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5"/>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5"/>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5"/>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5"/>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5"/>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5"/>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5"/>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5"/>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5"/>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5"/>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5"/>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5"/>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5"/>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5"/>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5"/>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5"/>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5"/>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5"/>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5"/>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5"/>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5"/>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5"/>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5"/>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5"/>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5"/>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5"/>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5"/>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5"/>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5"/>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5"/>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5"/>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5"/>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5"/>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5"/>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5"/>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5"/>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5"/>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5"/>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5"/>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5"/>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5"/>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5"/>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5"/>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5"/>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5"/>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5"/>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5"/>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5"/>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5"/>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5"/>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5"/>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5"/>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5"/>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5"/>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5"/>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5"/>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5"/>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5"/>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5"/>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5"/>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5"/>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5"/>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5"/>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5"/>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5"/>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5"/>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5"/>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5"/>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5"/>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5"/>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5"/>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5"/>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5"/>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5"/>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5"/>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5"/>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5"/>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5"/>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5"/>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5"/>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5"/>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5"/>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5"/>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5"/>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5"/>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5"/>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5"/>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5"/>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5"/>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5"/>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5"/>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5"/>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5"/>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5"/>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5"/>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5"/>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5"/>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5"/>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5"/>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5"/>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5"/>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5"/>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5"/>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5"/>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5"/>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5"/>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5"/>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5"/>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5"/>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5"/>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5"/>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5"/>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5"/>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5"/>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5"/>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5"/>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5"/>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5"/>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5"/>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5"/>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5"/>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5"/>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5"/>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5"/>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5"/>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5"/>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5"/>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5"/>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5"/>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5"/>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5"/>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5"/>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5"/>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5"/>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5"/>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5"/>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5"/>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5"/>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5"/>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5"/>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5"/>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5"/>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5"/>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5"/>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5"/>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5"/>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5"/>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5"/>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5"/>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5"/>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5"/>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5"/>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5"/>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5"/>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5"/>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5"/>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5"/>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5"/>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5"/>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5"/>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5"/>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5"/>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5"/>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5"/>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5"/>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5"/>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5"/>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5"/>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5"/>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5"/>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5"/>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5"/>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5"/>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5"/>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5"/>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5"/>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5"/>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5"/>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5"/>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5"/>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5"/>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5"/>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5"/>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5"/>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5"/>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5"/>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5"/>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5"/>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5"/>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5"/>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5"/>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5"/>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5"/>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5"/>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5"/>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5"/>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5"/>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5"/>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5"/>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5"/>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5"/>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5"/>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5"/>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5"/>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5"/>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5"/>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5"/>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5"/>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5"/>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5"/>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5"/>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5"/>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5"/>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5"/>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5"/>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5"/>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5"/>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5"/>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5"/>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5"/>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5"/>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5"/>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5"/>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5"/>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5"/>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5"/>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5"/>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5"/>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5"/>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5"/>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5"/>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5"/>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5"/>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5"/>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5"/>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5"/>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5"/>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5"/>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5"/>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5"/>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5"/>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5"/>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5"/>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5"/>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5"/>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5"/>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5"/>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5"/>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5"/>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5"/>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5"/>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5"/>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5"/>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5"/>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5"/>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5"/>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5"/>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5"/>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5"/>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5"/>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5"/>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5"/>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5"/>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5"/>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5"/>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5"/>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5"/>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5"/>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5"/>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5"/>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5"/>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5"/>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5"/>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5"/>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5"/>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5"/>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5"/>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5"/>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5"/>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5"/>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5"/>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5"/>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5"/>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5"/>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5"/>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5"/>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5"/>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5"/>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5"/>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5"/>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5"/>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5"/>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5"/>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5"/>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5"/>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5"/>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5"/>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5"/>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5"/>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5"/>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5"/>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5"/>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5"/>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5"/>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5"/>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5"/>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5"/>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5"/>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5"/>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5"/>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5"/>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5"/>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5"/>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5"/>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5"/>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5"/>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5"/>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5"/>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5"/>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5"/>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5"/>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5"/>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5"/>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5"/>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5"/>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5"/>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5"/>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5"/>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5"/>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5"/>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5"/>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5"/>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5"/>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5"/>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5"/>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5"/>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5"/>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5"/>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5"/>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5"/>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5"/>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5"/>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5"/>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5"/>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5"/>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5"/>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5"/>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5"/>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5"/>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5"/>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5"/>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5"/>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5"/>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5"/>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5"/>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5"/>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5"/>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5"/>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5"/>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5"/>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5"/>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5"/>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5"/>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5"/>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5"/>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5"/>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5"/>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5"/>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5"/>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5"/>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5"/>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5"/>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5"/>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5"/>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5"/>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5"/>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5"/>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5"/>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5"/>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5"/>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5"/>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5"/>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5"/>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5"/>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5"/>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5"/>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5"/>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5"/>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5"/>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5"/>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5"/>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5"/>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5"/>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5"/>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5"/>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5"/>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5"/>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5"/>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5"/>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5"/>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5"/>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5"/>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5"/>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5"/>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5"/>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5"/>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5"/>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5"/>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5"/>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5"/>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5"/>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5"/>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5"/>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5"/>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5"/>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5"/>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5"/>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5"/>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5"/>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5"/>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5"/>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5"/>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5"/>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5"/>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5"/>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5"/>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5"/>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5"/>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5"/>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5"/>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5"/>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5"/>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5"/>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5"/>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5"/>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5"/>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5"/>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5"/>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5"/>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5"/>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5"/>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5"/>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5"/>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5"/>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5"/>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5"/>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5"/>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5"/>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5"/>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5"/>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5"/>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5"/>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5"/>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5"/>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5"/>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5"/>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5"/>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5"/>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5"/>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5"/>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5"/>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5"/>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5"/>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5"/>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5"/>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5"/>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5"/>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5"/>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5"/>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5"/>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5"/>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5"/>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5"/>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5"/>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5"/>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5"/>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5"/>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5"/>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5"/>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5"/>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5"/>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5"/>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5"/>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5"/>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5"/>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5"/>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5"/>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5"/>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5"/>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5"/>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5"/>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5"/>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5"/>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5"/>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5"/>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5"/>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5"/>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5"/>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5"/>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5"/>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5"/>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5"/>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5"/>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5"/>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5"/>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5"/>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5"/>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5"/>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5"/>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5"/>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5"/>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5"/>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5"/>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5"/>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5"/>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5"/>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5"/>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5"/>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5"/>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5"/>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5"/>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5"/>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5"/>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5"/>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5"/>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5"/>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5"/>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5"/>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5"/>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5"/>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5"/>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5"/>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5"/>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5"/>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5"/>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5"/>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5"/>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5"/>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5"/>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5"/>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5"/>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5"/>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5"/>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5"/>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5"/>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5"/>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5"/>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5"/>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5"/>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5"/>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5"/>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5"/>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5"/>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5"/>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5"/>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5"/>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5"/>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5"/>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5"/>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5"/>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5"/>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5"/>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5"/>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5"/>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5"/>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5"/>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5"/>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5"/>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5"/>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5"/>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5"/>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5"/>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5"/>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5"/>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5"/>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5"/>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5"/>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5"/>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5"/>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5"/>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5"/>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5"/>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5"/>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5"/>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5"/>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5"/>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5"/>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5"/>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5"/>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5"/>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5"/>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5"/>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5"/>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5"/>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5"/>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5"/>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5"/>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5"/>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5"/>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5"/>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5"/>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5"/>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5"/>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5"/>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5"/>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5"/>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5"/>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5"/>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5"/>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5"/>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5"/>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5"/>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5"/>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5"/>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5"/>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5"/>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5"/>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5"/>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5"/>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5"/>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5"/>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5"/>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5"/>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5"/>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5"/>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5"/>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5"/>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5"/>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5"/>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5"/>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5"/>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5"/>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5"/>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5"/>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5"/>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5"/>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5"/>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5"/>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5"/>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5"/>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5"/>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5"/>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5"/>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5"/>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5"/>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5"/>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5"/>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5"/>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5"/>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5"/>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5"/>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5"/>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5"/>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5"/>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5"/>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5"/>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5"/>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5"/>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5"/>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5"/>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5"/>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5"/>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5"/>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5"/>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5"/>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5"/>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5"/>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5"/>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5"/>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5"/>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5"/>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5"/>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5"/>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5"/>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5"/>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5"/>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5"/>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5"/>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5"/>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5"/>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5"/>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5"/>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5"/>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5"/>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5"/>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5"/>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5"/>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5"/>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5"/>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5"/>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5"/>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5"/>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5"/>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5"/>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5"/>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5"/>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5"/>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5"/>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5"/>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5"/>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5"/>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5"/>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5"/>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5"/>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5"/>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5"/>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5"/>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5"/>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5"/>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5"/>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5"/>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5"/>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5"/>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5"/>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5"/>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5"/>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5"/>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5"/>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5"/>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5"/>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5"/>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5"/>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5"/>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5"/>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5"/>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5"/>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5"/>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5"/>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5"/>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5"/>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5"/>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5"/>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5"/>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5"/>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5"/>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5"/>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5"/>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5"/>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5"/>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5"/>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5"/>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5"/>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5"/>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5"/>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5"/>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5"/>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5"/>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5"/>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5"/>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5"/>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5"/>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5"/>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5"/>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5"/>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5"/>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5"/>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5"/>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5"/>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5"/>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5"/>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5"/>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5"/>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5"/>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5"/>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5"/>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5"/>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5"/>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5"/>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5"/>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5"/>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5"/>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5"/>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5"/>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5"/>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5"/>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5"/>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5"/>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5"/>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5"/>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5"/>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5"/>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5"/>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5"/>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5"/>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5"/>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5"/>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5"/>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5"/>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5"/>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5"/>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5"/>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5"/>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5"/>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5"/>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5"/>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5"/>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5"/>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5"/>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5"/>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5"/>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5"/>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5"/>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5"/>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5"/>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5"/>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5"/>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5"/>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5"/>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5"/>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5"/>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5"/>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5"/>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5"/>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5"/>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5"/>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5"/>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5"/>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5"/>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5"/>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5"/>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5"/>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5"/>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5"/>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5"/>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5"/>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5"/>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5"/>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5"/>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5"/>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5"/>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5"/>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5"/>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5"/>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5"/>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5"/>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5"/>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5"/>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5"/>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5"/>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5"/>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5"/>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5"/>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5"/>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5"/>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5"/>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5"/>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5"/>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5"/>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5"/>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5"/>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5"/>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5"/>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5"/>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5"/>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5"/>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5"/>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5"/>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5"/>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5"/>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5"/>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5"/>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5"/>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5"/>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5"/>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5"/>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5"/>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5"/>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5"/>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5"/>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5"/>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5"/>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5"/>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5"/>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5"/>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5"/>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5"/>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5"/>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5"/>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5"/>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5"/>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5"/>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5"/>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5"/>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5"/>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5"/>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5"/>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5"/>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5"/>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5"/>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5"/>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5"/>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5"/>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5"/>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5"/>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5"/>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5"/>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5"/>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5"/>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5"/>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5"/>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5"/>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5"/>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5"/>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5"/>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5"/>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5"/>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5"/>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5"/>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5"/>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5"/>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5"/>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5"/>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5"/>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5"/>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5"/>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5"/>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5"/>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5"/>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5"/>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5"/>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5"/>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5"/>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5"/>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5"/>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5"/>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5"/>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5"/>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5"/>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5"/>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5"/>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5"/>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5"/>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5"/>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5"/>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5"/>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5"/>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5"/>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5"/>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5"/>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5"/>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5"/>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5"/>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5"/>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5"/>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5"/>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5"/>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5"/>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5"/>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5"/>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5"/>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5"/>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5"/>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5"/>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5"/>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5"/>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5"/>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5"/>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5"/>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5"/>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5"/>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5"/>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5"/>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5"/>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5"/>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5"/>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5"/>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5"/>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5"/>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5"/>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5"/>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5"/>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5"/>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5"/>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5"/>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5"/>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5"/>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5"/>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5"/>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5"/>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5"/>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5"/>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5"/>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5"/>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5"/>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5"/>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5"/>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5"/>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5"/>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5"/>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5"/>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5"/>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5"/>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5"/>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5"/>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5"/>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5"/>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5"/>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5"/>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5"/>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5"/>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5"/>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5"/>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5"/>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5"/>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5"/>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5"/>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5"/>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5"/>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5"/>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5"/>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5"/>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5"/>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5"/>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5"/>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5"/>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5"/>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5"/>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5"/>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5"/>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5"/>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5"/>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5"/>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5"/>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5"/>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5"/>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5"/>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5"/>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5"/>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5"/>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5"/>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5"/>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5"/>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5"/>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5"/>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5"/>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5"/>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5"/>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5"/>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5"/>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5"/>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5"/>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5"/>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5"/>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5"/>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5"/>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5"/>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5"/>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5"/>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5"/>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5"/>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5"/>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5"/>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5"/>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5"/>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5"/>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5"/>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5"/>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5"/>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5"/>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5"/>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5"/>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5"/>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5"/>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5"/>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5"/>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5"/>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5"/>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5"/>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5"/>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5"/>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5"/>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5"/>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5"/>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5"/>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5"/>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5"/>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5"/>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5"/>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5"/>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5"/>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5"/>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5"/>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5"/>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5"/>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5"/>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5"/>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5"/>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5"/>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5"/>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5"/>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5"/>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5"/>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5"/>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5"/>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5"/>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5"/>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5"/>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5"/>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5"/>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5"/>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5"/>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5"/>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5"/>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5"/>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5"/>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5"/>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5"/>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5"/>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5"/>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5"/>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5"/>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5"/>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5"/>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5"/>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5"/>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5"/>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5"/>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5"/>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5"/>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5"/>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5"/>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5"/>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5"/>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5"/>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5"/>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5"/>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5"/>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5"/>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5"/>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5"/>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5"/>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5"/>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5"/>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5"/>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5"/>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5"/>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5"/>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5"/>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5"/>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5"/>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5"/>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5"/>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5"/>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5"/>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5"/>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5"/>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5"/>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5"/>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5"/>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5"/>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5"/>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5"/>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5"/>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5"/>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5"/>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5"/>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5"/>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5"/>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5"/>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5"/>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5"/>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5"/>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5"/>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5"/>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5"/>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5"/>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5"/>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5"/>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5"/>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5"/>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5"/>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5"/>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5"/>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5"/>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5"/>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5"/>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5"/>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5"/>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5"/>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5"/>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5"/>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5"/>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5"/>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5"/>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5"/>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5"/>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5"/>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5"/>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5"/>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5"/>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5"/>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5"/>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5"/>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5"/>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5"/>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5"/>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5"/>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5"/>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5"/>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5"/>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5"/>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5"/>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5"/>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5"/>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5"/>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5"/>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5"/>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5"/>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5"/>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5"/>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5"/>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5"/>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5"/>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5"/>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5"/>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5"/>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5"/>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5"/>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5"/>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5"/>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5"/>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5"/>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5"/>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5"/>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5"/>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5"/>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5"/>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5"/>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5"/>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5"/>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5"/>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5"/>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5"/>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5"/>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5"/>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5"/>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5"/>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5"/>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5"/>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5"/>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5"/>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5"/>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5"/>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5"/>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5"/>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5"/>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5"/>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5"/>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5"/>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5"/>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5"/>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5"/>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5"/>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5"/>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5"/>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5"/>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5"/>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5"/>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5"/>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5"/>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5"/>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5"/>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5"/>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5"/>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5"/>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5"/>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5"/>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5"/>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5"/>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5"/>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5"/>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5"/>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5"/>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5"/>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5"/>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5"/>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5"/>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5"/>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5"/>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5"/>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5"/>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5"/>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5"/>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5"/>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5"/>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5"/>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5"/>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5"/>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5"/>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5"/>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5"/>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5"/>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5"/>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5"/>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5"/>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5"/>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5"/>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5"/>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5"/>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5"/>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5"/>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5"/>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5"/>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5"/>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5"/>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5"/>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5"/>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5"/>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5"/>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5"/>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5"/>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5"/>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5"/>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5"/>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5"/>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5"/>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5"/>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5"/>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5"/>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5"/>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5"/>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5"/>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5"/>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5"/>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5"/>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5"/>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5"/>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5"/>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5"/>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5"/>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5"/>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5"/>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5"/>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5"/>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5"/>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5"/>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5"/>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5"/>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5"/>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5"/>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5"/>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5"/>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5"/>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5"/>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5"/>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5"/>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5"/>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5"/>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5"/>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5"/>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5"/>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5"/>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5"/>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5"/>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5"/>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5"/>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5"/>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5"/>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5"/>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5"/>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5"/>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5"/>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5"/>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5"/>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5"/>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5"/>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5"/>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5"/>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5"/>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5"/>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5"/>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5"/>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5"/>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5"/>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5"/>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5"/>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5"/>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5"/>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5"/>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5"/>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5"/>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5"/>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5"/>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5"/>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5"/>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5"/>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5"/>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5"/>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5"/>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5"/>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5"/>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5"/>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5"/>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5"/>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5"/>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5"/>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5"/>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5"/>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5"/>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5"/>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5"/>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5"/>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5"/>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5"/>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5"/>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5"/>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5"/>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5"/>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5"/>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5"/>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5"/>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5"/>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5"/>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5"/>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5"/>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5"/>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5"/>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5"/>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5"/>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5"/>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5"/>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5"/>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5"/>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5"/>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5"/>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5"/>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5"/>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5"/>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5"/>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5"/>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5"/>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5"/>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5"/>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5"/>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5"/>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5"/>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5"/>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5"/>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5"/>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5"/>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5"/>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5"/>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5"/>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5"/>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5"/>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5"/>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5"/>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5"/>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5"/>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5"/>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5"/>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5"/>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5"/>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5"/>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5"/>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5"/>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5"/>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5"/>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5"/>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5"/>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5"/>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5"/>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5"/>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5"/>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5"/>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5"/>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5"/>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5"/>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5"/>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5"/>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5"/>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5"/>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5"/>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5"/>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5"/>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5"/>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5"/>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5"/>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5"/>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5"/>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5"/>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5"/>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5"/>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5"/>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5"/>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5"/>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5"/>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5"/>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5"/>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5"/>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5"/>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5"/>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5"/>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5"/>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5"/>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5"/>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5"/>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5"/>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5"/>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5"/>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5"/>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5"/>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5"/>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5"/>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5"/>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5"/>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5"/>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5"/>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5"/>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5"/>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5"/>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5"/>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5"/>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5"/>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5"/>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5"/>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5"/>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5"/>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5"/>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5"/>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5"/>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5"/>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5"/>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5"/>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5"/>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5"/>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5"/>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5"/>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5"/>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5"/>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5"/>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5"/>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5"/>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5"/>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5"/>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5"/>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5"/>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5"/>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5"/>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5"/>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5"/>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5"/>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5"/>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5"/>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5"/>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5"/>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5"/>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5"/>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5"/>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5"/>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5"/>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5"/>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5"/>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5"/>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5"/>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5"/>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5"/>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5"/>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5"/>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5"/>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5"/>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5"/>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5"/>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5"/>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5"/>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5"/>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5"/>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5"/>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5"/>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5"/>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5"/>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5"/>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5"/>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5"/>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5"/>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5"/>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5"/>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5"/>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5"/>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5"/>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5"/>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5"/>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5"/>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5"/>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5"/>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5"/>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5"/>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5"/>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5"/>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5"/>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5"/>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5"/>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5"/>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5"/>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5"/>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5"/>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5"/>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5"/>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5"/>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5"/>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5"/>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5"/>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5"/>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5"/>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5"/>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5"/>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5"/>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5"/>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5"/>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5"/>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5"/>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5"/>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5"/>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5"/>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5"/>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5"/>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5"/>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5"/>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5"/>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5"/>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5"/>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5"/>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5"/>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5"/>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5"/>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5"/>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5"/>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5"/>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5"/>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5"/>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5"/>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5"/>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5"/>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5"/>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5"/>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5"/>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5"/>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5"/>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5"/>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5"/>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5"/>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5"/>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5"/>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5"/>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5"/>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5"/>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5"/>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5"/>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5"/>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5"/>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5"/>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5"/>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5"/>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5"/>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5"/>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5"/>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5"/>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5"/>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5"/>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5"/>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5"/>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5"/>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5"/>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5"/>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5"/>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5"/>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5"/>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5"/>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5"/>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5"/>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5"/>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5"/>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5"/>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5"/>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5"/>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5"/>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5"/>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5"/>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5"/>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5"/>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5"/>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5"/>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5"/>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5"/>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5"/>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5"/>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5"/>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5"/>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5"/>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5"/>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5"/>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5"/>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5"/>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5"/>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5"/>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5"/>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5"/>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5"/>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5"/>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5"/>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5"/>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5"/>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5"/>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5"/>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5"/>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5"/>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5"/>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5"/>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5"/>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5"/>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5"/>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5"/>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5"/>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5"/>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5"/>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5"/>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5"/>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5"/>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5"/>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5"/>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5"/>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5"/>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5"/>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5"/>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5"/>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5"/>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5"/>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5"/>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5"/>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5"/>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5"/>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5"/>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5"/>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5"/>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5"/>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5"/>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5"/>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5"/>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5"/>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5"/>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5"/>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5"/>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5"/>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5"/>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5"/>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5"/>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5"/>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5"/>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5"/>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5"/>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5"/>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5"/>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5"/>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5"/>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5"/>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5"/>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5"/>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5"/>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5"/>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5"/>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5"/>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5"/>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5"/>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5"/>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5"/>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5"/>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5"/>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5"/>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5"/>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5"/>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5"/>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5"/>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5"/>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5"/>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5"/>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5"/>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5"/>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5"/>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5"/>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5"/>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5"/>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5"/>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5"/>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5"/>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5"/>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5"/>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5"/>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5"/>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5"/>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5"/>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5"/>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5"/>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5"/>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5"/>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5"/>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5"/>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5"/>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5"/>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5"/>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5"/>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5"/>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5"/>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5"/>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5"/>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5"/>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5"/>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5"/>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5"/>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5"/>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5"/>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5"/>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5"/>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5"/>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5"/>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5"/>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5"/>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5"/>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5"/>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5"/>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5"/>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5"/>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5"/>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5"/>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5"/>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5"/>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5"/>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5"/>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5"/>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5"/>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5"/>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5"/>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5"/>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5"/>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5"/>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5"/>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5"/>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5"/>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5"/>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5"/>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5"/>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5"/>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5"/>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5"/>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5"/>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5"/>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5"/>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5"/>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5"/>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5"/>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5"/>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5"/>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5"/>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5"/>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5"/>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5"/>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5"/>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5"/>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5"/>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5"/>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5"/>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5"/>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5"/>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5"/>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5"/>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5"/>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5"/>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5"/>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5"/>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5"/>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5"/>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5"/>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5"/>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5"/>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5"/>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5"/>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5"/>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5"/>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5"/>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5"/>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5"/>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5"/>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5"/>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5"/>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5"/>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5"/>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5"/>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5"/>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5"/>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5"/>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5"/>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5"/>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5"/>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5"/>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5"/>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5"/>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5"/>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5"/>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5"/>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5"/>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5"/>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5"/>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5"/>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5"/>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5"/>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5"/>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5"/>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5"/>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5"/>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5"/>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5"/>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5"/>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5"/>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5"/>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5"/>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5"/>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5"/>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5"/>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5"/>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5"/>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5"/>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5"/>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5"/>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5"/>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5"/>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5"/>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5"/>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5"/>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5"/>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5"/>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5"/>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5"/>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5"/>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5"/>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5"/>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5"/>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5"/>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5"/>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5"/>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5"/>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5"/>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5"/>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5"/>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5"/>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5"/>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5"/>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5"/>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5"/>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5"/>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5"/>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5"/>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5"/>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5"/>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5"/>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5"/>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5"/>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5"/>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5"/>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5"/>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5"/>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5"/>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5"/>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5"/>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5"/>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5"/>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5"/>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5"/>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5"/>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5"/>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5"/>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5"/>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5"/>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5"/>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5"/>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5"/>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5"/>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5"/>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5"/>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5"/>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5"/>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5"/>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5"/>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5"/>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5"/>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5"/>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5"/>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5"/>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5"/>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5"/>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5"/>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5"/>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5"/>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5"/>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5"/>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5"/>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5"/>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5"/>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5"/>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5"/>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5"/>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5"/>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5"/>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5"/>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5"/>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5"/>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5"/>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5"/>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5"/>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5"/>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5"/>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5"/>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5"/>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5"/>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5"/>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5"/>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5"/>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5"/>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5"/>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5"/>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5"/>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5"/>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5"/>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35"/>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35"/>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5"/>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5"/>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5"/>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35"/>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5"/>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5"/>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5"/>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5"/>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5"/>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5"/>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5"/>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5"/>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5"/>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5"/>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5"/>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5"/>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5"/>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5"/>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5"/>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5"/>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5"/>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5"/>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35"/>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35"/>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5"/>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5"/>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5"/>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5"/>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5"/>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5"/>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35"/>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5"/>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5"/>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5"/>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5"/>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5"/>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5"/>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5"/>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5"/>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5"/>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5"/>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5"/>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5"/>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5"/>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5"/>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5"/>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5"/>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5"/>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5"/>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5"/>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5"/>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5"/>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5"/>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5"/>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5"/>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5"/>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5"/>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5"/>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5"/>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5"/>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5"/>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5"/>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5"/>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35"/>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5"/>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35"/>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35"/>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35"/>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5"/>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5"/>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35"/>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5"/>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5"/>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5"/>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5"/>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5"/>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5"/>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5"/>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5"/>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5"/>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5"/>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5"/>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5"/>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5"/>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5"/>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5"/>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35"/>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35"/>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5"/>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5"/>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5"/>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35"/>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5"/>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5"/>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5"/>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5"/>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35"/>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5"/>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5"/>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35"/>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35"/>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5"/>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5"/>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5"/>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5"/>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5"/>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5"/>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5"/>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5"/>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5"/>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5"/>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5"/>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5"/>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5"/>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5"/>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5"/>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5"/>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5"/>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5"/>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5"/>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5"/>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5"/>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5"/>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5"/>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5"/>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5"/>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5"/>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5"/>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5"/>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5"/>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5"/>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5"/>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5"/>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5"/>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5"/>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5"/>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5"/>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5"/>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5"/>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5"/>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5"/>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5"/>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5"/>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5"/>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5"/>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5"/>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5"/>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5"/>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5"/>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5"/>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5"/>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5"/>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5"/>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5"/>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5"/>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5"/>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5"/>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5"/>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5"/>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5"/>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5"/>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35"/>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5"/>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5"/>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5"/>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5"/>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35"/>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5"/>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5"/>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5"/>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5"/>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35"/>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35"/>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35"/>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5"/>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5"/>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5"/>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5"/>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5"/>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5"/>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5"/>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5"/>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5"/>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5"/>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5"/>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5"/>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5"/>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5"/>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35"/>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35"/>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5"/>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35"/>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5"/>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5"/>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5"/>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35"/>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5"/>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35"/>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5"/>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5"/>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5"/>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35"/>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5"/>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5"/>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5"/>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35"/>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35"/>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35"/>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5"/>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5"/>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5"/>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5"/>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5"/>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35"/>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35"/>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5"/>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5"/>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5"/>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35"/>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35"/>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35"/>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35"/>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35"/>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35"/>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35"/>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35"/>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35"/>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35"/>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35"/>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35"/>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5"/>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5"/>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35"/>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5"/>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5"/>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5"/>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5"/>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5"/>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5"/>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5"/>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5"/>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5"/>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5"/>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5"/>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5"/>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5"/>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5"/>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5"/>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35"/>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5"/>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5"/>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5"/>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5"/>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5"/>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5"/>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5"/>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5"/>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5"/>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5"/>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5"/>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5"/>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5"/>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5"/>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5"/>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5"/>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5"/>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5"/>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5"/>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5"/>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5"/>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5"/>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5"/>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5"/>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35"/>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35"/>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5"/>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5"/>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35"/>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5"/>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5"/>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35"/>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5"/>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5"/>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5"/>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5"/>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5"/>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5"/>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5"/>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5"/>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5"/>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5"/>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5"/>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5"/>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5"/>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5"/>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5"/>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5"/>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35"/>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35"/>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5"/>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5"/>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35"/>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35"/>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5"/>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5"/>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5"/>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5"/>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5"/>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5"/>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5"/>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5"/>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5"/>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5"/>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5"/>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5"/>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5"/>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35"/>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35"/>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5"/>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5"/>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5"/>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5"/>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35"/>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5"/>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35"/>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35"/>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5"/>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5"/>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5"/>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5"/>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5"/>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5"/>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5"/>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5"/>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35"/>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5"/>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5"/>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5"/>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5"/>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35"/>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5"/>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5"/>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5"/>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5"/>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5"/>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5"/>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5"/>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5"/>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5"/>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5"/>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5"/>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35"/>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35"/>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5"/>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5"/>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5"/>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5"/>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5"/>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5"/>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5"/>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5"/>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5"/>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5"/>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5"/>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5"/>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5"/>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5"/>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5"/>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5"/>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5"/>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5"/>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5"/>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5"/>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5"/>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5"/>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5"/>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5"/>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5"/>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5"/>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5"/>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5"/>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5"/>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5"/>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5"/>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5"/>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5"/>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5"/>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5"/>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5"/>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5"/>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5"/>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5"/>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5"/>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5"/>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5"/>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5"/>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35"/>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5"/>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5"/>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5"/>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5"/>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5"/>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5"/>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5"/>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5"/>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5"/>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35"/>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5"/>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5"/>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5"/>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5"/>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5"/>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5"/>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35"/>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35"/>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35"/>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5"/>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5"/>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5"/>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5"/>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5"/>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5"/>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35"/>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5"/>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5"/>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5"/>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5"/>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5"/>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35"/>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5"/>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35"/>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35"/>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5"/>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5"/>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35"/>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5"/>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5"/>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35"/>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35"/>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35"/>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35"/>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35"/>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35"/>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5"/>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5"/>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5"/>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5"/>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5"/>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35"/>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5"/>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5"/>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35"/>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35"/>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5"/>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35"/>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35"/>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5"/>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35"/>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35"/>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5"/>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35"/>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35"/>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5"/>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35"/>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35"/>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35"/>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35"/>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5"/>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5"/>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35"/>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5"/>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35"/>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35"/>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35"/>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35"/>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35"/>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5"/>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5"/>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35"/>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5"/>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35"/>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35"/>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35"/>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5"/>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5"/>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5"/>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5"/>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35"/>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35"/>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5"/>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5"/>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5"/>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5"/>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5"/>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35"/>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5"/>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5"/>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5"/>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5"/>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5"/>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5"/>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5"/>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5"/>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5"/>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5"/>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5"/>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5"/>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35"/>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35"/>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35"/>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35"/>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5"/>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5"/>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5"/>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5"/>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5"/>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5"/>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5"/>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5"/>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5"/>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5"/>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5"/>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5"/>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5"/>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5"/>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5"/>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5"/>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5"/>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5"/>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5"/>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5"/>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5"/>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5"/>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5"/>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5"/>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5"/>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5"/>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5"/>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5"/>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35"/>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5"/>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35"/>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5"/>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5"/>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5"/>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35"/>
          <p:cNvGrpSpPr/>
          <p:nvPr/>
        </p:nvGrpSpPr>
        <p:grpSpPr>
          <a:xfrm>
            <a:off x="213693" y="1497694"/>
            <a:ext cx="3233878" cy="3104995"/>
            <a:chOff x="5797446" y="2063053"/>
            <a:chExt cx="698100" cy="698222"/>
          </a:xfrm>
        </p:grpSpPr>
        <p:sp>
          <p:nvSpPr>
            <p:cNvPr id="4147" name="Google Shape;4147;p35"/>
            <p:cNvSpPr/>
            <p:nvPr/>
          </p:nvSpPr>
          <p:spPr>
            <a:xfrm>
              <a:off x="5797446" y="2063053"/>
              <a:ext cx="698100" cy="698100"/>
            </a:xfrm>
            <a:prstGeom prst="ellipse">
              <a:avLst/>
            </a:prstGeom>
            <a:solidFill>
              <a:srgbClr val="C9DAF8"/>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5"/>
            <p:cNvSpPr/>
            <p:nvPr/>
          </p:nvSpPr>
          <p:spPr>
            <a:xfrm>
              <a:off x="5904967" y="2281241"/>
              <a:ext cx="489300" cy="480000"/>
            </a:xfrm>
            <a:prstGeom prst="ellipse">
              <a:avLst/>
            </a:prstGeom>
            <a:solidFill>
              <a:srgbClr val="6D9EE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5"/>
            <p:cNvSpPr/>
            <p:nvPr/>
          </p:nvSpPr>
          <p:spPr>
            <a:xfrm>
              <a:off x="5987150" y="2430376"/>
              <a:ext cx="335400" cy="330900"/>
            </a:xfrm>
            <a:prstGeom prst="ellipse">
              <a:avLst/>
            </a:prstGeom>
            <a:solidFill>
              <a:srgbClr val="6AA84F"/>
            </a:solid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0" name="Google Shape;4150;p35"/>
          <p:cNvSpPr txBox="1"/>
          <p:nvPr/>
        </p:nvSpPr>
        <p:spPr>
          <a:xfrm>
            <a:off x="7278000" y="1017725"/>
            <a:ext cx="15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151" name="Google Shape;4151;p35"/>
          <p:cNvSpPr txBox="1"/>
          <p:nvPr/>
        </p:nvSpPr>
        <p:spPr>
          <a:xfrm>
            <a:off x="1108713" y="1604225"/>
            <a:ext cx="14697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dk1"/>
                </a:solidFill>
                <a:latin typeface="Lato"/>
                <a:ea typeface="Lato"/>
                <a:cs typeface="Lato"/>
                <a:sym typeface="Lato"/>
              </a:rPr>
              <a:t>Global Addressable Market ($100+B)</a:t>
            </a:r>
            <a:endParaRPr sz="1100"/>
          </a:p>
        </p:txBody>
      </p:sp>
      <p:sp>
        <p:nvSpPr>
          <p:cNvPr id="4152" name="Google Shape;4152;p35"/>
          <p:cNvSpPr txBox="1"/>
          <p:nvPr/>
        </p:nvSpPr>
        <p:spPr>
          <a:xfrm>
            <a:off x="1108713" y="2518625"/>
            <a:ext cx="14697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latin typeface="Lato"/>
                <a:ea typeface="Lato"/>
                <a:cs typeface="Lato"/>
                <a:sym typeface="Lato"/>
              </a:rPr>
              <a:t>US A</a:t>
            </a:r>
            <a:r>
              <a:rPr lang="en" sz="1100">
                <a:solidFill>
                  <a:schemeClr val="lt1"/>
                </a:solidFill>
                <a:latin typeface="Lato"/>
                <a:ea typeface="Lato"/>
                <a:cs typeface="Lato"/>
                <a:sym typeface="Lato"/>
              </a:rPr>
              <a:t>ddressable Market ($34+B)</a:t>
            </a:r>
            <a:endParaRPr sz="1100">
              <a:solidFill>
                <a:schemeClr val="lt1"/>
              </a:solidFill>
            </a:endParaRPr>
          </a:p>
        </p:txBody>
      </p:sp>
      <p:sp>
        <p:nvSpPr>
          <p:cNvPr id="4153" name="Google Shape;4153;p35"/>
          <p:cNvSpPr txBox="1"/>
          <p:nvPr/>
        </p:nvSpPr>
        <p:spPr>
          <a:xfrm>
            <a:off x="1108713" y="3585425"/>
            <a:ext cx="14697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latin typeface="Lato"/>
                <a:ea typeface="Lato"/>
                <a:cs typeface="Lato"/>
                <a:sym typeface="Lato"/>
              </a:rPr>
              <a:t>Service A</a:t>
            </a:r>
            <a:r>
              <a:rPr lang="en" sz="1100">
                <a:solidFill>
                  <a:schemeClr val="lt1"/>
                </a:solidFill>
                <a:latin typeface="Lato"/>
                <a:ea typeface="Lato"/>
                <a:cs typeface="Lato"/>
                <a:sym typeface="Lato"/>
              </a:rPr>
              <a:t>ddressable Market ($3.6B)</a:t>
            </a:r>
            <a:endParaRPr sz="11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7" name="Shape 4157"/>
        <p:cNvGrpSpPr/>
        <p:nvPr/>
      </p:nvGrpSpPr>
      <p:grpSpPr>
        <a:xfrm>
          <a:off x="0" y="0"/>
          <a:ext cx="0" cy="0"/>
          <a:chOff x="0" y="0"/>
          <a:chExt cx="0" cy="0"/>
        </a:xfrm>
      </p:grpSpPr>
      <p:sp>
        <p:nvSpPr>
          <p:cNvPr id="4158" name="Google Shape;4158;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$3.6B Service Addressable Market Opportunity in US Alone</a:t>
            </a:r>
            <a:endParaRPr sz="2420"/>
          </a:p>
        </p:txBody>
      </p:sp>
      <p:sp>
        <p:nvSpPr>
          <p:cNvPr id="4159" name="Google Shape;4159;p36"/>
          <p:cNvSpPr txBox="1"/>
          <p:nvPr/>
        </p:nvSpPr>
        <p:spPr>
          <a:xfrm>
            <a:off x="4010200" y="3037775"/>
            <a:ext cx="4329000" cy="1688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Targeting one out of every tenth family in the US, the service addressable market opportunity is $3.6B</a:t>
            </a:r>
            <a:endParaRPr sz="1200">
              <a:latin typeface="Lato"/>
              <a:ea typeface="Lato"/>
              <a:cs typeface="Lato"/>
              <a:sym typeface="Lato"/>
            </a:endParaRPr>
          </a:p>
          <a:p>
            <a:pPr indent="-304800" lvl="0" marL="457200" rtl="0" algn="l">
              <a:lnSpc>
                <a:spcPct val="115000"/>
              </a:lnSpc>
              <a:spcBef>
                <a:spcPts val="1000"/>
              </a:spcBef>
              <a:spcAft>
                <a:spcPts val="0"/>
              </a:spcAft>
              <a:buSzPts val="1200"/>
              <a:buFont typeface="Lato"/>
              <a:buChar char="●"/>
            </a:pPr>
            <a:r>
              <a:rPr lang="en" sz="1200">
                <a:latin typeface="Lato"/>
                <a:ea typeface="Lato"/>
                <a:cs typeface="Lato"/>
                <a:sym typeface="Lato"/>
              </a:rPr>
              <a:t>The subscription based annuity business opportunity of $1B  (part of $3.6B)</a:t>
            </a:r>
            <a:endParaRPr sz="1200">
              <a:latin typeface="Lato"/>
              <a:ea typeface="Lato"/>
              <a:cs typeface="Lato"/>
              <a:sym typeface="Lato"/>
            </a:endParaRPr>
          </a:p>
          <a:p>
            <a:pPr indent="-304800" lvl="0" marL="457200" rtl="0" algn="l">
              <a:lnSpc>
                <a:spcPct val="115000"/>
              </a:lnSpc>
              <a:spcBef>
                <a:spcPts val="1000"/>
              </a:spcBef>
              <a:spcAft>
                <a:spcPts val="1000"/>
              </a:spcAft>
              <a:buSzPts val="1200"/>
              <a:buFont typeface="Lato"/>
              <a:buChar char="●"/>
            </a:pPr>
            <a:r>
              <a:rPr lang="en" sz="1200">
                <a:latin typeface="Lato"/>
                <a:ea typeface="Lato"/>
                <a:cs typeface="Lato"/>
                <a:sym typeface="Lato"/>
              </a:rPr>
              <a:t>There are adjacencies to the core product </a:t>
            </a:r>
            <a:r>
              <a:rPr lang="en" sz="1200">
                <a:solidFill>
                  <a:schemeClr val="dk1"/>
                </a:solidFill>
                <a:latin typeface="Lato"/>
                <a:ea typeface="Lato"/>
                <a:cs typeface="Lato"/>
                <a:sym typeface="Lato"/>
              </a:rPr>
              <a:t>to further monetize</a:t>
            </a:r>
            <a:r>
              <a:rPr lang="en" sz="1200">
                <a:latin typeface="Lato"/>
                <a:ea typeface="Lato"/>
                <a:cs typeface="Lato"/>
                <a:sym typeface="Lato"/>
              </a:rPr>
              <a:t>.</a:t>
            </a:r>
            <a:endParaRPr sz="1200">
              <a:latin typeface="Lato"/>
              <a:ea typeface="Lato"/>
              <a:cs typeface="Lato"/>
              <a:sym typeface="Lato"/>
            </a:endParaRPr>
          </a:p>
        </p:txBody>
      </p:sp>
      <p:grpSp>
        <p:nvGrpSpPr>
          <p:cNvPr id="4160" name="Google Shape;4160;p36"/>
          <p:cNvGrpSpPr/>
          <p:nvPr/>
        </p:nvGrpSpPr>
        <p:grpSpPr>
          <a:xfrm>
            <a:off x="4357871" y="1017723"/>
            <a:ext cx="3411027" cy="1966753"/>
            <a:chOff x="793334" y="1192826"/>
            <a:chExt cx="2665073" cy="1317140"/>
          </a:xfrm>
        </p:grpSpPr>
        <p:sp>
          <p:nvSpPr>
            <p:cNvPr id="4161" name="Google Shape;4161;p36"/>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6"/>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6"/>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6"/>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6"/>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6"/>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6"/>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6"/>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6"/>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6"/>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6"/>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6"/>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6"/>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6"/>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6"/>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6"/>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6"/>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6"/>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6"/>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6"/>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6"/>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6"/>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36"/>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6"/>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6"/>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6"/>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6"/>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6"/>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6"/>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6"/>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6"/>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6"/>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6"/>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6"/>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6"/>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6"/>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36"/>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36"/>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6"/>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6"/>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36"/>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6"/>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6"/>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36"/>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6"/>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6"/>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36"/>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6"/>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36"/>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36"/>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36"/>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36"/>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6"/>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6"/>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6"/>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6"/>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6"/>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6"/>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6"/>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6"/>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6"/>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6"/>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6"/>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6"/>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6"/>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6"/>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6"/>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6"/>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6"/>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36"/>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6"/>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36"/>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6"/>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6"/>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6"/>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6"/>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36"/>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6"/>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6"/>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6"/>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6"/>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6"/>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6"/>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6"/>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6"/>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6"/>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6"/>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6"/>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6"/>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6"/>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6"/>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6"/>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6"/>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6"/>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6"/>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6"/>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6"/>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6"/>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6"/>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6"/>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6"/>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6"/>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6"/>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6"/>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6"/>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36"/>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6"/>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6"/>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36"/>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6"/>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6"/>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6"/>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6"/>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6"/>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6"/>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6"/>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6"/>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6"/>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6"/>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6"/>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6"/>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6"/>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6"/>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6"/>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6"/>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6"/>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6"/>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6"/>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6"/>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6"/>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6"/>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6"/>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6"/>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6"/>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6"/>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6"/>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6"/>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6"/>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6"/>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6"/>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6"/>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6"/>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6"/>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6"/>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6"/>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6"/>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6"/>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6"/>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6"/>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6"/>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6"/>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6"/>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6"/>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6"/>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36"/>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6"/>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6"/>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6"/>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6"/>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6"/>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6"/>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6"/>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6"/>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6"/>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6"/>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6"/>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6"/>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6"/>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6"/>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6"/>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6"/>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6"/>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6"/>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6"/>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6"/>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6"/>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36"/>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6"/>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6"/>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6"/>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36"/>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6"/>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36"/>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36"/>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36"/>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36"/>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36"/>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6"/>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6"/>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6"/>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6"/>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6"/>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36"/>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6"/>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6"/>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6"/>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6"/>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6"/>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36"/>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36"/>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36"/>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36"/>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36"/>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36"/>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36"/>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36"/>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36"/>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6"/>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36"/>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36"/>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6"/>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36"/>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36"/>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6"/>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36"/>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36"/>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36"/>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36"/>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36"/>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36"/>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36"/>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6"/>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36"/>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6"/>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36"/>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36"/>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36"/>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36"/>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36"/>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36"/>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36"/>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36"/>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36"/>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6"/>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6"/>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36"/>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36"/>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36"/>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36"/>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36"/>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36"/>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36"/>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36"/>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36"/>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36"/>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36"/>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36"/>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36"/>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6"/>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36"/>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36"/>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36"/>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6"/>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36"/>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6"/>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6"/>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36"/>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36"/>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6"/>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6"/>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6"/>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6"/>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6"/>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6"/>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6"/>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36"/>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36"/>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36"/>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36"/>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36"/>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36"/>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36"/>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36"/>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36"/>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6"/>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36"/>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36"/>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36"/>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36"/>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36"/>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36"/>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36"/>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36"/>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36"/>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36"/>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36"/>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36"/>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36"/>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36"/>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36"/>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36"/>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36"/>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36"/>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36"/>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36"/>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36"/>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36"/>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36"/>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36"/>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36"/>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36"/>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36"/>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36"/>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36"/>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36"/>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36"/>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36"/>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36"/>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36"/>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36"/>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36"/>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6"/>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36"/>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36"/>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36"/>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36"/>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36"/>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36"/>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36"/>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36"/>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36"/>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36"/>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36"/>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36"/>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36"/>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36"/>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6"/>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6"/>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6"/>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6"/>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36"/>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36"/>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36"/>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36"/>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36"/>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6"/>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36"/>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6"/>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6"/>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36"/>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36"/>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6"/>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36"/>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36"/>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6"/>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6"/>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6"/>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6"/>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6"/>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6"/>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6"/>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6"/>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36"/>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36"/>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36"/>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36"/>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36"/>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36"/>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6"/>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6"/>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36"/>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36"/>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36"/>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36"/>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36"/>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36"/>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36"/>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36"/>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36"/>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36"/>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36"/>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36"/>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36"/>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6"/>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36"/>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36"/>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36"/>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36"/>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36"/>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36"/>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36"/>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36"/>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36"/>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6"/>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36"/>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36"/>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36"/>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36"/>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36"/>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36"/>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36"/>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36"/>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36"/>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6"/>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36"/>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36"/>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36"/>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36"/>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36"/>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36"/>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36"/>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36"/>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36"/>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6"/>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6"/>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36"/>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6"/>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6"/>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36"/>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6"/>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6"/>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36"/>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36"/>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36"/>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36"/>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36"/>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36"/>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36"/>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6"/>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36"/>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6"/>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6"/>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36"/>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6"/>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36"/>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36"/>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6"/>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6"/>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6"/>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6"/>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36"/>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36"/>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6"/>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36"/>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36"/>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36"/>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36"/>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6"/>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6"/>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36"/>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6"/>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6"/>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36"/>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36"/>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6"/>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6"/>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6"/>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36"/>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6"/>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36"/>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36"/>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36"/>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36"/>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36"/>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36"/>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36"/>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6"/>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6"/>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36"/>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36"/>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36"/>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36"/>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36"/>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6"/>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36"/>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36"/>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6"/>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6"/>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36"/>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6"/>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6"/>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6"/>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6"/>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6"/>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6"/>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6"/>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6"/>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6"/>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6"/>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6"/>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36"/>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6"/>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6"/>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36"/>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6"/>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36"/>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36"/>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6"/>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6"/>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36"/>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6"/>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6"/>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6"/>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6"/>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6"/>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36"/>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6"/>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6"/>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36"/>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6"/>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6"/>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6"/>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36"/>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36"/>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36"/>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36"/>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36"/>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36"/>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36"/>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36"/>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36"/>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36"/>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6"/>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36"/>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6"/>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6"/>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36"/>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36"/>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36"/>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6"/>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36"/>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6"/>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36"/>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6"/>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6"/>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6"/>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6"/>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6"/>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36"/>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6"/>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36"/>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36"/>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6"/>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6"/>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6"/>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6"/>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6"/>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6"/>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36"/>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36"/>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36"/>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36"/>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6"/>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36"/>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36"/>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36"/>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36"/>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6"/>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6"/>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6"/>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6"/>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6"/>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6"/>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6"/>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6"/>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6"/>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36"/>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36"/>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6"/>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6"/>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6"/>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36"/>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36"/>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36"/>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6"/>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6"/>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6"/>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6"/>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6"/>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6"/>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6"/>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6"/>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6"/>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6"/>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6"/>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6"/>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6"/>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6"/>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36"/>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6"/>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36"/>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6"/>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6"/>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36"/>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36"/>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6"/>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36"/>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36"/>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6"/>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6"/>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36"/>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36"/>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36"/>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6"/>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6"/>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6"/>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6"/>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6"/>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6"/>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6"/>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6"/>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6"/>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6"/>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6"/>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6"/>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36"/>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6"/>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36"/>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6"/>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6"/>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6"/>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6"/>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6"/>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6"/>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6"/>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6"/>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36"/>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6"/>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6"/>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6"/>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6"/>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6"/>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6"/>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6"/>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6"/>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6"/>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6"/>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36"/>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36"/>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36"/>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36"/>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6"/>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36"/>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36"/>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36"/>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36"/>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6"/>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6"/>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6"/>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6"/>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6"/>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6"/>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6"/>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6"/>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6"/>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6"/>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6"/>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6"/>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6"/>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6"/>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6"/>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6"/>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6"/>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6"/>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6"/>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6"/>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6"/>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6"/>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6"/>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6"/>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36"/>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6"/>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6"/>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6"/>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6"/>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6"/>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36"/>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36"/>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6"/>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36"/>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36"/>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36"/>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6"/>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6"/>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6"/>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6"/>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6"/>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6"/>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6"/>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6"/>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6"/>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6"/>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36"/>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36"/>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6"/>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6"/>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6"/>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6"/>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6"/>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36"/>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36"/>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6"/>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6"/>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36"/>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6"/>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6"/>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6"/>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6"/>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6"/>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6"/>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6"/>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6"/>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6"/>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6"/>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6"/>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6"/>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6"/>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6"/>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6"/>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6"/>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36"/>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6"/>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36"/>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36"/>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6"/>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6"/>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6"/>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6"/>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6"/>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6"/>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6"/>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6"/>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36"/>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6"/>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6"/>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6"/>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6"/>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6"/>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6"/>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6"/>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6"/>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6"/>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6"/>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6"/>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6"/>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6"/>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6"/>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6"/>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6"/>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6"/>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6"/>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36"/>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6"/>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6"/>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6"/>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6"/>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6"/>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6"/>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6"/>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6"/>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6"/>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6"/>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6"/>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6"/>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6"/>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6"/>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6"/>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6"/>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36"/>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36"/>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36"/>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36"/>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36"/>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36"/>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36"/>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36"/>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6"/>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36"/>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36"/>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6"/>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36"/>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36"/>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36"/>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6"/>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36"/>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36"/>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6"/>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36"/>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36"/>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6"/>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36"/>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6"/>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6"/>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36"/>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36"/>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6"/>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36"/>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36"/>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36"/>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36"/>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36"/>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36"/>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36"/>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36"/>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36"/>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36"/>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36"/>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36"/>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6"/>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6"/>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6"/>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6"/>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6"/>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6"/>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36"/>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6"/>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6"/>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6"/>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6"/>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6"/>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6"/>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6"/>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6"/>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6"/>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6"/>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6"/>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6"/>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36"/>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36"/>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6"/>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6"/>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36"/>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6"/>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6"/>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6"/>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6"/>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6"/>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6"/>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6"/>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6"/>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36"/>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36"/>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36"/>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36"/>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6"/>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6"/>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6"/>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6"/>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6"/>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36"/>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6"/>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6"/>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6"/>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6"/>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6"/>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36"/>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36"/>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36"/>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6"/>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36"/>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36"/>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36"/>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6"/>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6"/>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36"/>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6"/>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6"/>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6"/>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6"/>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36"/>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36"/>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36"/>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36"/>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36"/>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36"/>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36"/>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36"/>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36"/>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36"/>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36"/>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36"/>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36"/>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36"/>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36"/>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36"/>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6"/>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6"/>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36"/>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36"/>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36"/>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6"/>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36"/>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36"/>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36"/>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36"/>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36"/>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36"/>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36"/>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36"/>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36"/>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36"/>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36"/>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36"/>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36"/>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36"/>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6"/>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6"/>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6"/>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36"/>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36"/>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6"/>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36"/>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6"/>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6"/>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6"/>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36"/>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6"/>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36"/>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36"/>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36"/>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36"/>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36"/>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36"/>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36"/>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36"/>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36"/>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36"/>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36"/>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36"/>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36"/>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36"/>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36"/>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36"/>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6"/>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6"/>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36"/>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36"/>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36"/>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36"/>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36"/>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36"/>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36"/>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36"/>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36"/>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36"/>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36"/>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36"/>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36"/>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36"/>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36"/>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36"/>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36"/>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36"/>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36"/>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36"/>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36"/>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36"/>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6"/>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36"/>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36"/>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36"/>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36"/>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36"/>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36"/>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36"/>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36"/>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36"/>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36"/>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36"/>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36"/>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36"/>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36"/>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36"/>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36"/>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36"/>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36"/>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36"/>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6"/>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36"/>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36"/>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36"/>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6"/>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6"/>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36"/>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36"/>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36"/>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36"/>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36"/>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36"/>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36"/>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6"/>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36"/>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36"/>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36"/>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36"/>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36"/>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36"/>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36"/>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36"/>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36"/>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36"/>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36"/>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36"/>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36"/>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36"/>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36"/>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36"/>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36"/>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36"/>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36"/>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36"/>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36"/>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36"/>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36"/>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36"/>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36"/>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36"/>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36"/>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36"/>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36"/>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36"/>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36"/>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36"/>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36"/>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36"/>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36"/>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36"/>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36"/>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6"/>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36"/>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36"/>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36"/>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36"/>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36"/>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36"/>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36"/>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36"/>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36"/>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36"/>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36"/>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36"/>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36"/>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36"/>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36"/>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36"/>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36"/>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36"/>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36"/>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36"/>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6"/>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36"/>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36"/>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36"/>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36"/>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36"/>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36"/>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36"/>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36"/>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36"/>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36"/>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36"/>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36"/>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36"/>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36"/>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36"/>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36"/>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36"/>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36"/>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6"/>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36"/>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36"/>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36"/>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36"/>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36"/>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6"/>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6"/>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6"/>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6"/>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36"/>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36"/>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36"/>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36"/>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36"/>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36"/>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36"/>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36"/>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36"/>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36"/>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36"/>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36"/>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36"/>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36"/>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36"/>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36"/>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36"/>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36"/>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36"/>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6"/>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36"/>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36"/>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36"/>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36"/>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36"/>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36"/>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36"/>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36"/>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36"/>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36"/>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6"/>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36"/>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6"/>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6"/>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6"/>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6"/>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36"/>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6"/>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6"/>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36"/>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36"/>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6"/>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6"/>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6"/>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6"/>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6"/>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6"/>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6"/>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6"/>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6"/>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6"/>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6"/>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6"/>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6"/>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6"/>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36"/>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6"/>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6"/>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6"/>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6"/>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6"/>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6"/>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6"/>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6"/>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6"/>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6"/>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36"/>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36"/>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6"/>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36"/>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6"/>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6"/>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36"/>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6"/>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6"/>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6"/>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6"/>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6"/>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6"/>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6"/>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6"/>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6"/>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6"/>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6"/>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6"/>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6"/>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36"/>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6"/>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6"/>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6"/>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6"/>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6"/>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6"/>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6"/>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36"/>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6"/>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6"/>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6"/>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6"/>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6"/>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6"/>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6"/>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6"/>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36"/>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36"/>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36"/>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36"/>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36"/>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36"/>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6"/>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36"/>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36"/>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6"/>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6"/>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6"/>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6"/>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36"/>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36"/>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6"/>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36"/>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36"/>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36"/>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36"/>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6"/>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36"/>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6"/>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6"/>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6"/>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6"/>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36"/>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36"/>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36"/>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6"/>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6"/>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6"/>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36"/>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36"/>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6"/>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6"/>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36"/>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6"/>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6"/>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36"/>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36"/>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36"/>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6"/>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6"/>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36"/>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6"/>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6"/>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6"/>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36"/>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36"/>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6"/>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6"/>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6"/>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36"/>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36"/>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36"/>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36"/>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36"/>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36"/>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6"/>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36"/>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6"/>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36"/>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6"/>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6"/>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36"/>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36"/>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36"/>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6"/>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6"/>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6"/>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6"/>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6"/>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6"/>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36"/>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36"/>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36"/>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6"/>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36"/>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36"/>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6"/>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6"/>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6"/>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6"/>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6"/>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6"/>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6"/>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6"/>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6"/>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6"/>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6"/>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6"/>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36"/>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36"/>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6"/>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36"/>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36"/>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6"/>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6"/>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6"/>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36"/>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36"/>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6"/>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36"/>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6"/>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6"/>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6"/>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6"/>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6"/>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6"/>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6"/>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6"/>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6"/>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6"/>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6"/>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6"/>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6"/>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6"/>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6"/>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6"/>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6"/>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6"/>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36"/>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36"/>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6"/>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36"/>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6"/>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6"/>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6"/>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36"/>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6"/>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36"/>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6"/>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6"/>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36"/>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36"/>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6"/>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36"/>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6"/>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36"/>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6"/>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36"/>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6"/>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6"/>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6"/>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6"/>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36"/>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36"/>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6"/>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6"/>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6"/>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6"/>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6"/>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36"/>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6"/>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6"/>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6"/>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6"/>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6"/>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6"/>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6"/>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6"/>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6"/>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6"/>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36"/>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36"/>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6"/>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6"/>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6"/>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6"/>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6"/>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6"/>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6"/>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6"/>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6"/>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6"/>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6"/>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6"/>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6"/>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36"/>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36"/>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36"/>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36"/>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36"/>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6"/>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36"/>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36"/>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36"/>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36"/>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36"/>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6"/>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36"/>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6"/>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6"/>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6"/>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36"/>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36"/>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6"/>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6"/>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36"/>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6"/>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6"/>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6"/>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6"/>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6"/>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36"/>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36"/>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36"/>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6"/>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6"/>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36"/>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36"/>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6"/>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36"/>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6"/>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6"/>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6"/>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6"/>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6"/>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6"/>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36"/>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36"/>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36"/>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36"/>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36"/>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6"/>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6"/>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36"/>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36"/>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36"/>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6"/>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6"/>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36"/>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6"/>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6"/>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6"/>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6"/>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6"/>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6"/>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6"/>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6"/>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6"/>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6"/>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6"/>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6"/>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6"/>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6"/>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6"/>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6"/>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6"/>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6"/>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6"/>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6"/>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6"/>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6"/>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6"/>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6"/>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6"/>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6"/>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6"/>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6"/>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6"/>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6"/>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6"/>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6"/>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6"/>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6"/>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6"/>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6"/>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6"/>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6"/>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6"/>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6"/>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6"/>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6"/>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6"/>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6"/>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6"/>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6"/>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6"/>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6"/>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6"/>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6"/>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6"/>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6"/>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6"/>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6"/>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6"/>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6"/>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6"/>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6"/>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6"/>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6"/>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6"/>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6"/>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6"/>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6"/>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6"/>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6"/>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6"/>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6"/>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6"/>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6"/>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6"/>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6"/>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6"/>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6"/>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6"/>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6"/>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6"/>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6"/>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6"/>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6"/>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6"/>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6"/>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6"/>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6"/>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6"/>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6"/>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6"/>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6"/>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6"/>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6"/>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6"/>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6"/>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6"/>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6"/>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6"/>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6"/>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6"/>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6"/>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6"/>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6"/>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6"/>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6"/>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6"/>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6"/>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6"/>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6"/>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6"/>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6"/>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6"/>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6"/>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6"/>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6"/>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6"/>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6"/>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6"/>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6"/>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6"/>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6"/>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6"/>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6"/>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6"/>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6"/>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6"/>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6"/>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6"/>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6"/>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6"/>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6"/>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6"/>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6"/>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6"/>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6"/>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6"/>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6"/>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6"/>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6"/>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6"/>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6"/>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6"/>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6"/>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6"/>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6"/>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6"/>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6"/>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6"/>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6"/>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6"/>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6"/>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6"/>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6"/>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6"/>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6"/>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6"/>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6"/>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6"/>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6"/>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6"/>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6"/>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6"/>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6"/>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36"/>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6"/>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6"/>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6"/>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6"/>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6"/>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6"/>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6"/>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6"/>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6"/>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6"/>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6"/>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6"/>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6"/>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6"/>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6"/>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6"/>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6"/>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6"/>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6"/>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6"/>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6"/>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6"/>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6"/>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6"/>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36"/>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6"/>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36"/>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36"/>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6"/>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36"/>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6"/>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6"/>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6"/>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6"/>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6"/>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6"/>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6"/>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6"/>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6"/>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6"/>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6"/>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6"/>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6"/>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6"/>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6"/>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6"/>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6"/>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6"/>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6"/>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6"/>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6"/>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6"/>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6"/>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6"/>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6"/>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6"/>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36"/>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36"/>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6"/>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6"/>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6"/>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6"/>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6"/>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6"/>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36"/>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6"/>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6"/>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6"/>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6"/>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6"/>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6"/>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6"/>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6"/>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6"/>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6"/>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6"/>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6"/>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6"/>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6"/>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6"/>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6"/>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6"/>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6"/>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6"/>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6"/>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6"/>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6"/>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6"/>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6"/>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6"/>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6"/>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6"/>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6"/>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6"/>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6"/>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6"/>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6"/>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6"/>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6"/>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6"/>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6"/>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6"/>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6"/>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6"/>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6"/>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6"/>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6"/>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6"/>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6"/>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6"/>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6"/>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6"/>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6"/>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6"/>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36"/>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6"/>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6"/>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6"/>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6"/>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6"/>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6"/>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6"/>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6"/>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6"/>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6"/>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6"/>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6"/>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6"/>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6"/>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6"/>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6"/>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6"/>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6"/>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6"/>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6"/>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6"/>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6"/>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6"/>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6"/>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6"/>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6"/>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6"/>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6"/>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6"/>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6"/>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6"/>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6"/>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6"/>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6"/>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36"/>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6"/>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6"/>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6"/>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6"/>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36"/>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36"/>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36"/>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36"/>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36"/>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6"/>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6"/>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6"/>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6"/>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6"/>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6"/>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6"/>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6"/>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6"/>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36"/>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6"/>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36"/>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36"/>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36"/>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6"/>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6"/>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6"/>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6"/>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6"/>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6"/>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6"/>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36"/>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6"/>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6"/>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6"/>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6"/>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6"/>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36"/>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6"/>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6"/>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6"/>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6"/>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6"/>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6"/>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6"/>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36"/>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6"/>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6"/>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6"/>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6"/>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6"/>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6"/>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6"/>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6"/>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6"/>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6"/>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36"/>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6"/>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6"/>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36"/>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36"/>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36"/>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36"/>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36"/>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6"/>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6"/>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6"/>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6"/>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6"/>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6"/>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6"/>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6"/>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6"/>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6"/>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36"/>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36"/>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6"/>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6"/>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6"/>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36"/>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36"/>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6"/>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6"/>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6"/>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6"/>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6"/>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6"/>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36"/>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6"/>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36"/>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6"/>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6"/>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36"/>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36"/>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36"/>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36"/>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6"/>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6"/>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6"/>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6"/>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6"/>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36"/>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36"/>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36"/>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36"/>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36"/>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36"/>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36"/>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36"/>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36"/>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36"/>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36"/>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36"/>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36"/>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36"/>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36"/>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6"/>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36"/>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6"/>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6"/>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36"/>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36"/>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6"/>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36"/>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36"/>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36"/>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36"/>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6"/>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36"/>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36"/>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6"/>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6"/>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6"/>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36"/>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36"/>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36"/>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36"/>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36"/>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36"/>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36"/>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6"/>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6"/>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36"/>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36"/>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36"/>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36"/>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36"/>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36"/>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36"/>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36"/>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36"/>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36"/>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36"/>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36"/>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36"/>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36"/>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36"/>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36"/>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6"/>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36"/>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36"/>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36"/>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36"/>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36"/>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36"/>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36"/>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36"/>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36"/>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36"/>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36"/>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36"/>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36"/>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36"/>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36"/>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36"/>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36"/>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36"/>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36"/>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36"/>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36"/>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36"/>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36"/>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36"/>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36"/>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6"/>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36"/>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36"/>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36"/>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36"/>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36"/>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36"/>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36"/>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36"/>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36"/>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36"/>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36"/>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36"/>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36"/>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36"/>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6"/>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6"/>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36"/>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36"/>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36"/>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36"/>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6"/>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36"/>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36"/>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36"/>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36"/>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36"/>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36"/>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36"/>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6"/>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6"/>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36"/>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36"/>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36"/>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36"/>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6"/>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6"/>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36"/>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36"/>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36"/>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36"/>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36"/>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36"/>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6"/>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36"/>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36"/>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36"/>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36"/>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6"/>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36"/>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36"/>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36"/>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36"/>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36"/>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36"/>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36"/>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36"/>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36"/>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36"/>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36"/>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36"/>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6"/>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36"/>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36"/>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36"/>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36"/>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6"/>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36"/>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6"/>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6"/>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36"/>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36"/>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36"/>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36"/>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36"/>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36"/>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36"/>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36"/>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36"/>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36"/>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6"/>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6"/>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36"/>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36"/>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36"/>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6"/>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6"/>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36"/>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36"/>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36"/>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6"/>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36"/>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36"/>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36"/>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36"/>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36"/>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36"/>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36"/>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36"/>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36"/>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36"/>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36"/>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36"/>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36"/>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36"/>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36"/>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36"/>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36"/>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36"/>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36"/>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36"/>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36"/>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36"/>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36"/>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36"/>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36"/>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36"/>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36"/>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36"/>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36"/>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36"/>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36"/>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36"/>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36"/>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36"/>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36"/>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36"/>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36"/>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36"/>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36"/>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36"/>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36"/>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36"/>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36"/>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36"/>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36"/>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36"/>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36"/>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36"/>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36"/>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36"/>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36"/>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36"/>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36"/>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36"/>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36"/>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36"/>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36"/>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36"/>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36"/>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36"/>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36"/>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36"/>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36"/>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36"/>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36"/>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36"/>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36"/>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36"/>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36"/>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36"/>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36"/>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36"/>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36"/>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36"/>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36"/>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36"/>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36"/>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36"/>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36"/>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36"/>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36"/>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36"/>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36"/>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36"/>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36"/>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36"/>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36"/>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36"/>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36"/>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36"/>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36"/>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36"/>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36"/>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36"/>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36"/>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36"/>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36"/>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36"/>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36"/>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36"/>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36"/>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36"/>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36"/>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36"/>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36"/>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36"/>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36"/>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36"/>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36"/>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36"/>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36"/>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36"/>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36"/>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36"/>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36"/>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36"/>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36"/>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36"/>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36"/>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36"/>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36"/>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36"/>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36"/>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36"/>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36"/>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36"/>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36"/>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36"/>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36"/>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36"/>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36"/>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36"/>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36"/>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36"/>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36"/>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36"/>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36"/>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36"/>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36"/>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36"/>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36"/>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36"/>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36"/>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36"/>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36"/>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36"/>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36"/>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36"/>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36"/>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36"/>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36"/>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36"/>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36"/>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36"/>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36"/>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36"/>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36"/>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36"/>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36"/>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36"/>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36"/>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36"/>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36"/>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36"/>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36"/>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36"/>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36"/>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36"/>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36"/>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36"/>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36"/>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36"/>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36"/>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36"/>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36"/>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36"/>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36"/>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36"/>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36"/>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36"/>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36"/>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36"/>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36"/>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36"/>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36"/>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36"/>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36"/>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36"/>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36"/>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36"/>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36"/>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36"/>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36"/>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36"/>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36"/>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36"/>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36"/>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36"/>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36"/>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36"/>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36"/>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36"/>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36"/>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36"/>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36"/>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36"/>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36"/>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36"/>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36"/>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36"/>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36"/>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36"/>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36"/>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36"/>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36"/>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36"/>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36"/>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36"/>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36"/>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36"/>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36"/>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36"/>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36"/>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36"/>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36"/>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36"/>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36"/>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36"/>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36"/>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36"/>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36"/>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36"/>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36"/>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36"/>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36"/>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36"/>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36"/>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36"/>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36"/>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36"/>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36"/>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36"/>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36"/>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36"/>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36"/>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36"/>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36"/>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36"/>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36"/>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36"/>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36"/>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36"/>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36"/>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36"/>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36"/>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36"/>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36"/>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36"/>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36"/>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36"/>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36"/>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36"/>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36"/>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36"/>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36"/>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36"/>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36"/>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36"/>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36"/>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36"/>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36"/>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36"/>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36"/>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36"/>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36"/>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36"/>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36"/>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36"/>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36"/>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36"/>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36"/>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36"/>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36"/>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36"/>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36"/>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36"/>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36"/>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36"/>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36"/>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36"/>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36"/>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36"/>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36"/>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36"/>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36"/>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36"/>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36"/>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36"/>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36"/>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36"/>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36"/>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36"/>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36"/>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36"/>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36"/>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36"/>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36"/>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36"/>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36"/>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36"/>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36"/>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36"/>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36"/>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36"/>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36"/>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36"/>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36"/>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36"/>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36"/>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36"/>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36"/>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36"/>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36"/>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36"/>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36"/>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36"/>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36"/>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36"/>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36"/>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36"/>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36"/>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36"/>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36"/>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36"/>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36"/>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36"/>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36"/>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36"/>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36"/>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36"/>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36"/>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36"/>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36"/>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36"/>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36"/>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36"/>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36"/>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36"/>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36"/>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36"/>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36"/>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36"/>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36"/>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36"/>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36"/>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36"/>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36"/>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36"/>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36"/>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36"/>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36"/>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36"/>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36"/>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36"/>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36"/>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36"/>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36"/>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36"/>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36"/>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36"/>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36"/>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36"/>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36"/>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36"/>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36"/>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36"/>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36"/>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36"/>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36"/>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36"/>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36"/>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36"/>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36"/>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36"/>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36"/>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36"/>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36"/>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36"/>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36"/>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36"/>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36"/>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36"/>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36"/>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36"/>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36"/>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36"/>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36"/>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36"/>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36"/>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36"/>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36"/>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36"/>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36"/>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36"/>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36"/>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36"/>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36"/>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36"/>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36"/>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36"/>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36"/>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36"/>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36"/>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36"/>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36"/>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36"/>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36"/>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36"/>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36"/>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36"/>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36"/>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36"/>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36"/>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36"/>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36"/>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36"/>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36"/>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36"/>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36"/>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36"/>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36"/>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36"/>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36"/>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36"/>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36"/>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36"/>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36"/>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36"/>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36"/>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36"/>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36"/>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36"/>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36"/>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36"/>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36"/>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36"/>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36"/>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36"/>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36"/>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36"/>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36"/>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36"/>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36"/>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36"/>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36"/>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36"/>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36"/>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36"/>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36"/>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36"/>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36"/>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36"/>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36"/>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36"/>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36"/>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36"/>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36"/>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36"/>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36"/>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36"/>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36"/>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36"/>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36"/>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36"/>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36"/>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36"/>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36"/>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36"/>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36"/>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36"/>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36"/>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36"/>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36"/>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36"/>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36"/>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36"/>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36"/>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36"/>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36"/>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36"/>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36"/>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36"/>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36"/>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36"/>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36"/>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36"/>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36"/>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36"/>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36"/>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36"/>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36"/>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36"/>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36"/>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36"/>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36"/>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36"/>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36"/>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36"/>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36"/>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36"/>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36"/>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36"/>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36"/>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36"/>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36"/>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36"/>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36"/>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36"/>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36"/>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36"/>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36"/>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36"/>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36"/>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36"/>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36"/>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36"/>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36"/>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36"/>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36"/>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36"/>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36"/>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36"/>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36"/>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36"/>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36"/>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36"/>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36"/>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36"/>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36"/>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36"/>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36"/>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36"/>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36"/>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36"/>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36"/>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36"/>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36"/>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36"/>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36"/>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36"/>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36"/>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36"/>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36"/>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36"/>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36"/>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36"/>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36"/>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36"/>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36"/>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36"/>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36"/>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36"/>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36"/>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36"/>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36"/>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36"/>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36"/>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36"/>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36"/>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36"/>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36"/>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36"/>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36"/>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36"/>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36"/>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36"/>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36"/>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36"/>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36"/>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36"/>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36"/>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36"/>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36"/>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36"/>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36"/>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36"/>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36"/>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36"/>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36"/>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36"/>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36"/>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36"/>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36"/>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36"/>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36"/>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36"/>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36"/>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36"/>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36"/>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36"/>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36"/>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36"/>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36"/>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36"/>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36"/>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36"/>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36"/>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36"/>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36"/>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36"/>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36"/>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36"/>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36"/>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36"/>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36"/>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36"/>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36"/>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36"/>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36"/>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36"/>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36"/>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36"/>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36"/>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36"/>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36"/>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36"/>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36"/>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36"/>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36"/>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36"/>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36"/>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36"/>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36"/>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36"/>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36"/>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36"/>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36"/>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36"/>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36"/>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36"/>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36"/>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36"/>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36"/>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36"/>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36"/>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36"/>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36"/>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36"/>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36"/>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36"/>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36"/>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36"/>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36"/>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36"/>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36"/>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36"/>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36"/>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36"/>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36"/>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36"/>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36"/>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36"/>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36"/>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36"/>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36"/>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36"/>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36"/>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36"/>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36"/>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36"/>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36"/>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36"/>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36"/>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36"/>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36"/>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36"/>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36"/>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36"/>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36"/>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36"/>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36"/>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36"/>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36"/>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36"/>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36"/>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36"/>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36"/>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36"/>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36"/>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36"/>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36"/>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36"/>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36"/>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36"/>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36"/>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36"/>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36"/>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36"/>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36"/>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36"/>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36"/>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36"/>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36"/>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36"/>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36"/>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36"/>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36"/>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36"/>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36"/>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36"/>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36"/>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36"/>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36"/>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36"/>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36"/>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36"/>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36"/>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36"/>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36"/>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36"/>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36"/>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36"/>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36"/>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36"/>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36"/>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36"/>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36"/>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36"/>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36"/>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36"/>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36"/>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36"/>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36"/>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36"/>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36"/>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36"/>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36"/>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36"/>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36"/>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36"/>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36"/>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36"/>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36"/>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36"/>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36"/>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36"/>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36"/>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36"/>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36"/>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36"/>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36"/>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36"/>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36"/>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36"/>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36"/>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36"/>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36"/>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36"/>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36"/>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36"/>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36"/>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36"/>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36"/>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36"/>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36"/>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36"/>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36"/>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36"/>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36"/>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36"/>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36"/>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36"/>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36"/>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36"/>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36"/>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36"/>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36"/>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36"/>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36"/>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36"/>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36"/>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36"/>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36"/>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36"/>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36"/>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36"/>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36"/>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36"/>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36"/>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36"/>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36"/>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36"/>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36"/>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36"/>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36"/>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36"/>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36"/>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36"/>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36"/>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36"/>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36"/>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36"/>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36"/>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36"/>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36"/>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36"/>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36"/>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36"/>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36"/>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36"/>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36"/>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36"/>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36"/>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36"/>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36"/>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36"/>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36"/>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36"/>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36"/>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36"/>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36"/>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36"/>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36"/>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36"/>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36"/>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36"/>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36"/>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36"/>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36"/>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36"/>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36"/>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36"/>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36"/>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36"/>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36"/>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36"/>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36"/>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36"/>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36"/>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36"/>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36"/>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36"/>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36"/>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36"/>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36"/>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36"/>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36"/>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36"/>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36"/>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36"/>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36"/>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36"/>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36"/>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36"/>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36"/>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36"/>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36"/>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36"/>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36"/>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36"/>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36"/>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36"/>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36"/>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36"/>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36"/>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36"/>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36"/>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36"/>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36"/>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36"/>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36"/>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36"/>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36"/>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36"/>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36"/>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36"/>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36"/>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36"/>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36"/>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36"/>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36"/>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36"/>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36"/>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36"/>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36"/>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36"/>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36"/>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36"/>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36"/>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36"/>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36"/>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36"/>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36"/>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36"/>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36"/>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36"/>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36"/>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36"/>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36"/>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36"/>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36"/>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36"/>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36"/>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36"/>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36"/>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36"/>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36"/>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36"/>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36"/>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36"/>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36"/>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36"/>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36"/>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36"/>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36"/>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36"/>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36"/>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36"/>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36"/>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36"/>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36"/>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36"/>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36"/>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36"/>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36"/>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36"/>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36"/>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36"/>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36"/>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36"/>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36"/>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36"/>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36"/>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36"/>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36"/>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36"/>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36"/>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36"/>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36"/>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36"/>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36"/>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36"/>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36"/>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36"/>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36"/>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36"/>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36"/>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36"/>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36"/>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36"/>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36"/>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36"/>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36"/>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36"/>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36"/>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36"/>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36"/>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36"/>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36"/>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36"/>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36"/>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36"/>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36"/>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36"/>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36"/>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36"/>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36"/>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36"/>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36"/>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36"/>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36"/>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36"/>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36"/>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36"/>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36"/>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36"/>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36"/>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36"/>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36"/>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36"/>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36"/>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36"/>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36"/>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36"/>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36"/>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36"/>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36"/>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36"/>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36"/>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36"/>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36"/>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36"/>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36"/>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36"/>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36"/>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36"/>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36"/>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36"/>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36"/>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36"/>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36"/>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36"/>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36"/>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36"/>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36"/>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36"/>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36"/>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36"/>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36"/>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36"/>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36"/>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36"/>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36"/>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36"/>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36"/>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36"/>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36"/>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36"/>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36"/>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36"/>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36"/>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36"/>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36"/>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36"/>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36"/>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36"/>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36"/>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36"/>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36"/>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36"/>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36"/>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36"/>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36"/>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36"/>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36"/>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36"/>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36"/>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36"/>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36"/>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36"/>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36"/>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36"/>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36"/>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36"/>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36"/>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36"/>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36"/>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36"/>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36"/>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36"/>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36"/>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36"/>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36"/>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36"/>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36"/>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36"/>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36"/>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36"/>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36"/>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36"/>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36"/>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36"/>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36"/>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36"/>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36"/>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36"/>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36"/>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36"/>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36"/>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36"/>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36"/>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36"/>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36"/>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36"/>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36"/>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36"/>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36"/>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36"/>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36"/>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36"/>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36"/>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36"/>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36"/>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36"/>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36"/>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36"/>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36"/>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36"/>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36"/>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36"/>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36"/>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36"/>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36"/>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36"/>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36"/>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36"/>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36"/>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36"/>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36"/>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36"/>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36"/>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36"/>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36"/>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36"/>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36"/>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36"/>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36"/>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36"/>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36"/>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36"/>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36"/>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36"/>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36"/>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36"/>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36"/>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36"/>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36"/>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36"/>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36"/>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36"/>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36"/>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36"/>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36"/>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36"/>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36"/>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36"/>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36"/>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36"/>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36"/>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36"/>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36"/>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36"/>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36"/>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36"/>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36"/>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36"/>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36"/>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36"/>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36"/>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36"/>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36"/>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36"/>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36"/>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36"/>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36"/>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36"/>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36"/>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36"/>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36"/>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36"/>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36"/>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36"/>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36"/>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36"/>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36"/>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36"/>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36"/>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36"/>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36"/>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36"/>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36"/>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36"/>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36"/>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36"/>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36"/>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36"/>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36"/>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36"/>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36"/>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36"/>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36"/>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36"/>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36"/>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36"/>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36"/>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36"/>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36"/>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36"/>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36"/>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36"/>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36"/>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36"/>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36"/>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36"/>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36"/>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36"/>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36"/>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36"/>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36"/>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36"/>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36"/>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36"/>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36"/>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36"/>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36"/>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36"/>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36"/>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36"/>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36"/>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36"/>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36"/>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36"/>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36"/>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36"/>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36"/>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36"/>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36"/>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36"/>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36"/>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36"/>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36"/>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36"/>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36"/>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36"/>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36"/>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36"/>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36"/>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36"/>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36"/>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36"/>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36"/>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36"/>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36"/>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36"/>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36"/>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36"/>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36"/>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36"/>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36"/>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36"/>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36"/>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36"/>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36"/>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36"/>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36"/>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36"/>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36"/>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36"/>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36"/>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36"/>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36"/>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36"/>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36"/>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36"/>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36"/>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36"/>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36"/>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36"/>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36"/>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36"/>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36"/>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36"/>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36"/>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36"/>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36"/>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36"/>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36"/>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36"/>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36"/>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36"/>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36"/>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36"/>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36"/>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36"/>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36"/>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36"/>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36"/>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36"/>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36"/>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36"/>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36"/>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36"/>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36"/>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36"/>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36"/>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36"/>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36"/>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36"/>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36"/>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36"/>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36"/>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36"/>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36"/>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36"/>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36"/>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36"/>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36"/>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36"/>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36"/>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36"/>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36"/>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36"/>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36"/>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36"/>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36"/>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36"/>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36"/>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36"/>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36"/>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36"/>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36"/>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36"/>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36"/>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36"/>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36"/>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36"/>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36"/>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36"/>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36"/>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36"/>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36"/>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36"/>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36"/>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36"/>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36"/>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36"/>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36"/>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36"/>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36"/>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36"/>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36"/>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36"/>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36"/>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36"/>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36"/>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36"/>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36"/>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36"/>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36"/>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36"/>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36"/>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36"/>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36"/>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36"/>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36"/>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36"/>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36"/>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36"/>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36"/>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36"/>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36"/>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36"/>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36"/>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36"/>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36"/>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36"/>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36"/>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36"/>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36"/>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36"/>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36"/>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36"/>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36"/>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36"/>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36"/>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36"/>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36"/>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36"/>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36"/>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36"/>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36"/>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36"/>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36"/>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36"/>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36"/>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36"/>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36"/>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36"/>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36"/>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36"/>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36"/>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36"/>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36"/>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36"/>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36"/>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36"/>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36"/>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36"/>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36"/>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36"/>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36"/>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36"/>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36"/>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36"/>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36"/>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36"/>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36"/>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36"/>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36"/>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36"/>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36"/>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36"/>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36"/>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36"/>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36"/>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36"/>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36"/>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36"/>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36"/>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36"/>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36"/>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36"/>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36"/>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36"/>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36"/>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36"/>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36"/>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36"/>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36"/>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36"/>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36"/>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36"/>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36"/>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36"/>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36"/>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36"/>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36"/>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36"/>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36"/>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36"/>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36"/>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36"/>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36"/>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36"/>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36"/>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36"/>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36"/>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36"/>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36"/>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36"/>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36"/>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36"/>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36"/>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36"/>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36"/>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36"/>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36"/>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36"/>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36"/>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36"/>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36"/>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36"/>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36"/>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36"/>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36"/>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36"/>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36"/>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36"/>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36"/>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36"/>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36"/>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36"/>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36"/>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36"/>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36"/>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36"/>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36"/>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36"/>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36"/>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36"/>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36"/>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36"/>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36"/>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36"/>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36"/>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36"/>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36"/>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36"/>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36"/>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36"/>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36"/>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36"/>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36"/>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36"/>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36"/>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36"/>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36"/>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36"/>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36"/>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36"/>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36"/>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36"/>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36"/>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36"/>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36"/>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36"/>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36"/>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36"/>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36"/>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36"/>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36"/>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36"/>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36"/>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36"/>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36"/>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36"/>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36"/>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36"/>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36"/>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36"/>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36"/>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36"/>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36"/>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36"/>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36"/>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36"/>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36"/>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36"/>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36"/>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36"/>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36"/>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36"/>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36"/>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36"/>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36"/>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36"/>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36"/>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36"/>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36"/>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36"/>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36"/>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36"/>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36"/>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36"/>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36"/>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36"/>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36"/>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36"/>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36"/>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36"/>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36"/>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36"/>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36"/>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36"/>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36"/>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36"/>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36"/>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36"/>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36"/>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36"/>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36"/>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36"/>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36"/>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36"/>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36"/>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36"/>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36"/>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36"/>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36"/>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36"/>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36"/>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36"/>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36"/>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36"/>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36"/>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36"/>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36"/>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36"/>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36"/>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36"/>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36"/>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36"/>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36"/>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36"/>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36"/>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36"/>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36"/>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36"/>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36"/>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36"/>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36"/>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36"/>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36"/>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36"/>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36"/>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36"/>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36"/>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36"/>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36"/>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36"/>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36"/>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36"/>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36"/>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36"/>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36"/>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36"/>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36"/>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36"/>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36"/>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36"/>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36"/>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36"/>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36"/>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36"/>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36"/>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36"/>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36"/>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36"/>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36"/>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36"/>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36"/>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36"/>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36"/>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36"/>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36"/>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36"/>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36"/>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36"/>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36"/>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36"/>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36"/>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36"/>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36"/>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36"/>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36"/>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36"/>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36"/>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36"/>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36"/>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36"/>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36"/>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36"/>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36"/>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36"/>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36"/>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36"/>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36"/>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36"/>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36"/>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36"/>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36"/>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36"/>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36"/>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36"/>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36"/>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36"/>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36"/>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36"/>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36"/>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36"/>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36"/>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36"/>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36"/>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36"/>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36"/>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36"/>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36"/>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36"/>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36"/>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36"/>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36"/>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36"/>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36"/>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36"/>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36"/>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36"/>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36"/>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36"/>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36"/>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36"/>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36"/>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36"/>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36"/>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36"/>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36"/>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36"/>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36"/>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36"/>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36"/>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36"/>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36"/>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36"/>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36"/>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36"/>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36"/>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36"/>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36"/>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36"/>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36"/>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36"/>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36"/>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36"/>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36"/>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36"/>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36"/>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36"/>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36"/>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36"/>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36"/>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36"/>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36"/>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36"/>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36"/>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36"/>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36"/>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36"/>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36"/>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36"/>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36"/>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36"/>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36"/>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36"/>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36"/>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36"/>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36"/>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36"/>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36"/>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36"/>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36"/>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36"/>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36"/>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36"/>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36"/>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36"/>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36"/>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36"/>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36"/>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36"/>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36"/>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36"/>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36"/>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36"/>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36"/>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36"/>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36"/>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36"/>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36"/>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36"/>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36"/>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36"/>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36"/>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36"/>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36"/>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36"/>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36"/>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36"/>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36"/>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36"/>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36"/>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36"/>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36"/>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36"/>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36"/>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36"/>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36"/>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36"/>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36"/>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36"/>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36"/>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36"/>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36"/>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36"/>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36"/>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36"/>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36"/>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36"/>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36"/>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36"/>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36"/>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36"/>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36"/>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36"/>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36"/>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36"/>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36"/>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36"/>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36"/>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36"/>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36"/>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36"/>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36"/>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36"/>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36"/>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36"/>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36"/>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36"/>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36"/>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36"/>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36"/>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36"/>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36"/>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36"/>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36"/>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36"/>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36"/>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36"/>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36"/>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36"/>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36"/>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36"/>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36"/>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36"/>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36"/>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36"/>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36"/>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36"/>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36"/>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36"/>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36"/>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36"/>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36"/>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36"/>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36"/>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36"/>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36"/>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36"/>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36"/>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36"/>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36"/>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36"/>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36"/>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36"/>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36"/>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36"/>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36"/>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36"/>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36"/>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36"/>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36"/>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36"/>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36"/>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36"/>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36"/>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36"/>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36"/>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36"/>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36"/>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36"/>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36"/>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36"/>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36"/>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36"/>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36"/>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36"/>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36"/>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36"/>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36"/>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36"/>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36"/>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36"/>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36"/>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36"/>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36"/>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36"/>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36"/>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36"/>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36"/>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36"/>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36"/>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36"/>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36"/>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36"/>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36"/>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36"/>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36"/>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36"/>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36"/>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36"/>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36"/>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36"/>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36"/>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36"/>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36"/>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36"/>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36"/>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36"/>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36"/>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36"/>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36"/>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36"/>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36"/>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36"/>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36"/>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36"/>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36"/>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36"/>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36"/>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36"/>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36"/>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36"/>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36"/>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36"/>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36"/>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36"/>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36"/>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36"/>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36"/>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36"/>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36"/>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36"/>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36"/>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36"/>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36"/>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36"/>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36"/>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36"/>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36"/>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36"/>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36"/>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36"/>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36"/>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36"/>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36"/>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36"/>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36"/>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36"/>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36"/>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36"/>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36"/>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36"/>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36"/>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36"/>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36"/>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36"/>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36"/>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36"/>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36"/>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36"/>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36"/>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36"/>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36"/>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36"/>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36"/>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36"/>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36"/>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36"/>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36"/>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36"/>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36"/>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36"/>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36"/>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36"/>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36"/>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36"/>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36"/>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36"/>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36"/>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36"/>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36"/>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36"/>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36"/>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36"/>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36"/>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36"/>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36"/>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36"/>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36"/>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36"/>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36"/>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36"/>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36"/>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36"/>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36"/>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36"/>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36"/>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36"/>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36"/>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36"/>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36"/>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36"/>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36"/>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36"/>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36"/>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36"/>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36"/>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36"/>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36"/>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36"/>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36"/>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36"/>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36"/>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36"/>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36"/>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36"/>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36"/>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36"/>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36"/>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36"/>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36"/>
          <p:cNvGrpSpPr/>
          <p:nvPr/>
        </p:nvGrpSpPr>
        <p:grpSpPr>
          <a:xfrm>
            <a:off x="213693" y="1497694"/>
            <a:ext cx="3233878" cy="3104995"/>
            <a:chOff x="5797446" y="2063053"/>
            <a:chExt cx="698100" cy="698222"/>
          </a:xfrm>
        </p:grpSpPr>
        <p:sp>
          <p:nvSpPr>
            <p:cNvPr id="8129" name="Google Shape;8129;p36"/>
            <p:cNvSpPr/>
            <p:nvPr/>
          </p:nvSpPr>
          <p:spPr>
            <a:xfrm>
              <a:off x="5797446" y="2063053"/>
              <a:ext cx="698100" cy="698100"/>
            </a:xfrm>
            <a:prstGeom prst="ellipse">
              <a:avLst/>
            </a:prstGeom>
            <a:solidFill>
              <a:srgbClr val="C9DAF8"/>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36"/>
            <p:cNvSpPr/>
            <p:nvPr/>
          </p:nvSpPr>
          <p:spPr>
            <a:xfrm>
              <a:off x="5904967" y="2281241"/>
              <a:ext cx="489300" cy="480000"/>
            </a:xfrm>
            <a:prstGeom prst="ellipse">
              <a:avLst/>
            </a:prstGeom>
            <a:solidFill>
              <a:srgbClr val="6D9EE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36"/>
            <p:cNvSpPr/>
            <p:nvPr/>
          </p:nvSpPr>
          <p:spPr>
            <a:xfrm>
              <a:off x="5987150" y="2430376"/>
              <a:ext cx="335400" cy="330900"/>
            </a:xfrm>
            <a:prstGeom prst="ellipse">
              <a:avLst/>
            </a:prstGeom>
            <a:solidFill>
              <a:srgbClr val="6AA84F"/>
            </a:solid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2" name="Google Shape;8132;p36"/>
          <p:cNvSpPr txBox="1"/>
          <p:nvPr/>
        </p:nvSpPr>
        <p:spPr>
          <a:xfrm>
            <a:off x="7278000" y="1017725"/>
            <a:ext cx="15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8133" name="Google Shape;8133;p36"/>
          <p:cNvSpPr txBox="1"/>
          <p:nvPr/>
        </p:nvSpPr>
        <p:spPr>
          <a:xfrm>
            <a:off x="1108713" y="1604225"/>
            <a:ext cx="14697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dk1"/>
                </a:solidFill>
                <a:latin typeface="Lato"/>
                <a:ea typeface="Lato"/>
                <a:cs typeface="Lato"/>
                <a:sym typeface="Lato"/>
              </a:rPr>
              <a:t>Global Addressable Market ($100+B)</a:t>
            </a:r>
            <a:endParaRPr sz="1100"/>
          </a:p>
        </p:txBody>
      </p:sp>
      <p:sp>
        <p:nvSpPr>
          <p:cNvPr id="8134" name="Google Shape;8134;p36"/>
          <p:cNvSpPr txBox="1"/>
          <p:nvPr/>
        </p:nvSpPr>
        <p:spPr>
          <a:xfrm>
            <a:off x="1108713" y="2518625"/>
            <a:ext cx="14697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latin typeface="Lato"/>
                <a:ea typeface="Lato"/>
                <a:cs typeface="Lato"/>
                <a:sym typeface="Lato"/>
              </a:rPr>
              <a:t>US Addressable Market ($34+B)</a:t>
            </a:r>
            <a:endParaRPr sz="1100">
              <a:solidFill>
                <a:schemeClr val="lt1"/>
              </a:solidFill>
            </a:endParaRPr>
          </a:p>
        </p:txBody>
      </p:sp>
      <p:sp>
        <p:nvSpPr>
          <p:cNvPr id="8135" name="Google Shape;8135;p36"/>
          <p:cNvSpPr txBox="1"/>
          <p:nvPr/>
        </p:nvSpPr>
        <p:spPr>
          <a:xfrm>
            <a:off x="1108713" y="3585425"/>
            <a:ext cx="14697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latin typeface="Lato"/>
                <a:ea typeface="Lato"/>
                <a:cs typeface="Lato"/>
                <a:sym typeface="Lato"/>
              </a:rPr>
              <a:t>Service Addressable Market ($3.6B)</a:t>
            </a:r>
            <a:endParaRPr sz="11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9" name="Shape 8139"/>
        <p:cNvGrpSpPr/>
        <p:nvPr/>
      </p:nvGrpSpPr>
      <p:grpSpPr>
        <a:xfrm>
          <a:off x="0" y="0"/>
          <a:ext cx="0" cy="0"/>
          <a:chOff x="0" y="0"/>
          <a:chExt cx="0" cy="0"/>
        </a:xfrm>
      </p:grpSpPr>
      <p:sp>
        <p:nvSpPr>
          <p:cNvPr id="8140" name="Google Shape;8140;p37"/>
          <p:cNvSpPr txBox="1"/>
          <p:nvPr>
            <p:ph type="ctrTitle"/>
          </p:nvPr>
        </p:nvSpPr>
        <p:spPr>
          <a:xfrm>
            <a:off x="264075" y="1276350"/>
            <a:ext cx="8520600" cy="143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t>MVP &amp; Challenges</a:t>
            </a:r>
            <a:endParaRPr sz="3600">
              <a:latin typeface="Lato Light"/>
              <a:ea typeface="Lato Light"/>
              <a:cs typeface="Lato Light"/>
              <a:sym typeface="La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4" name="Shape 8144"/>
        <p:cNvGrpSpPr/>
        <p:nvPr/>
      </p:nvGrpSpPr>
      <p:grpSpPr>
        <a:xfrm>
          <a:off x="0" y="0"/>
          <a:ext cx="0" cy="0"/>
          <a:chOff x="0" y="0"/>
          <a:chExt cx="0" cy="0"/>
        </a:xfrm>
      </p:grpSpPr>
      <p:sp>
        <p:nvSpPr>
          <p:cNvPr id="8145" name="Google Shape;814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MVP: 2 Phases</a:t>
            </a:r>
            <a:endParaRPr/>
          </a:p>
        </p:txBody>
      </p:sp>
      <p:sp>
        <p:nvSpPr>
          <p:cNvPr id="8146" name="Google Shape;8146;p38"/>
          <p:cNvSpPr txBox="1"/>
          <p:nvPr/>
        </p:nvSpPr>
        <p:spPr>
          <a:xfrm>
            <a:off x="923925" y="1804050"/>
            <a:ext cx="7210500" cy="1078200"/>
          </a:xfrm>
          <a:prstGeom prst="rect">
            <a:avLst/>
          </a:prstGeom>
          <a:noFill/>
          <a:ln>
            <a:noFill/>
          </a:ln>
        </p:spPr>
        <p:txBody>
          <a:bodyPr anchorCtr="0" anchor="t" bIns="91425" lIns="91425" spcFirstLastPara="1" rIns="91425" wrap="square" tIns="91425">
            <a:spAutoFit/>
          </a:bodyPr>
          <a:lstStyle/>
          <a:p>
            <a:pPr indent="-400050" lvl="0" marL="457200" rtl="0" algn="l">
              <a:lnSpc>
                <a:spcPct val="115000"/>
              </a:lnSpc>
              <a:spcBef>
                <a:spcPts val="0"/>
              </a:spcBef>
              <a:spcAft>
                <a:spcPts val="0"/>
              </a:spcAft>
              <a:buClr>
                <a:schemeClr val="dk1"/>
              </a:buClr>
              <a:buSzPts val="2700"/>
              <a:buFont typeface="Lato Light"/>
              <a:buAutoNum type="arabicPeriod"/>
            </a:pPr>
            <a:r>
              <a:rPr lang="en" sz="2600">
                <a:solidFill>
                  <a:schemeClr val="dk1"/>
                </a:solidFill>
                <a:latin typeface="Lato Light"/>
                <a:ea typeface="Lato Light"/>
                <a:cs typeface="Lato Light"/>
                <a:sym typeface="Lato Light"/>
              </a:rPr>
              <a:t>Preserve life stories about our loved ones.</a:t>
            </a:r>
            <a:endParaRPr sz="2600">
              <a:solidFill>
                <a:schemeClr val="dk1"/>
              </a:solidFill>
              <a:latin typeface="Lato Light"/>
              <a:ea typeface="Lato Light"/>
              <a:cs typeface="Lato Light"/>
              <a:sym typeface="Lato Light"/>
            </a:endParaRPr>
          </a:p>
          <a:p>
            <a:pPr indent="-400050" lvl="0" marL="457200" rtl="0" algn="l">
              <a:lnSpc>
                <a:spcPct val="115000"/>
              </a:lnSpc>
              <a:spcBef>
                <a:spcPts val="0"/>
              </a:spcBef>
              <a:spcAft>
                <a:spcPts val="0"/>
              </a:spcAft>
              <a:buClr>
                <a:srgbClr val="980000"/>
              </a:buClr>
              <a:buSzPts val="2700"/>
              <a:buFont typeface="Lato Light"/>
              <a:buAutoNum type="arabicPeriod"/>
            </a:pPr>
            <a:r>
              <a:rPr lang="en" sz="2600">
                <a:solidFill>
                  <a:srgbClr val="980000"/>
                </a:solidFill>
                <a:latin typeface="Lato Light"/>
                <a:ea typeface="Lato Light"/>
                <a:cs typeface="Lato Light"/>
                <a:sym typeface="Lato Light"/>
              </a:rPr>
              <a:t>Preserve who our loved ones are as a person.</a:t>
            </a:r>
            <a:endParaRPr>
              <a:solidFill>
                <a:srgbClr val="980000"/>
              </a:solidFill>
            </a:endParaRPr>
          </a:p>
        </p:txBody>
      </p:sp>
      <p:sp>
        <p:nvSpPr>
          <p:cNvPr id="8147" name="Google Shape;8147;p38"/>
          <p:cNvSpPr/>
          <p:nvPr/>
        </p:nvSpPr>
        <p:spPr>
          <a:xfrm>
            <a:off x="2428838" y="3238500"/>
            <a:ext cx="1686000" cy="876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Phase 1</a:t>
            </a:r>
            <a:endParaRPr>
              <a:solidFill>
                <a:schemeClr val="dk1"/>
              </a:solidFill>
            </a:endParaRPr>
          </a:p>
        </p:txBody>
      </p:sp>
      <p:sp>
        <p:nvSpPr>
          <p:cNvPr id="8148" name="Google Shape;8148;p38"/>
          <p:cNvSpPr/>
          <p:nvPr/>
        </p:nvSpPr>
        <p:spPr>
          <a:xfrm>
            <a:off x="5029163" y="3238500"/>
            <a:ext cx="1686000" cy="876300"/>
          </a:xfrm>
          <a:prstGeom prst="rect">
            <a:avLst/>
          </a:prstGeom>
          <a:solidFill>
            <a:schemeClr val="lt1"/>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Phase 2</a:t>
            </a:r>
            <a:endParaRPr/>
          </a:p>
        </p:txBody>
      </p:sp>
      <p:cxnSp>
        <p:nvCxnSpPr>
          <p:cNvPr id="8149" name="Google Shape;8149;p38"/>
          <p:cNvCxnSpPr>
            <a:stCxn id="8147" idx="3"/>
            <a:endCxn id="8148" idx="1"/>
          </p:cNvCxnSpPr>
          <p:nvPr/>
        </p:nvCxnSpPr>
        <p:spPr>
          <a:xfrm>
            <a:off x="4114838" y="3676650"/>
            <a:ext cx="914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3" name="Shape 8153"/>
        <p:cNvGrpSpPr/>
        <p:nvPr/>
      </p:nvGrpSpPr>
      <p:grpSpPr>
        <a:xfrm>
          <a:off x="0" y="0"/>
          <a:ext cx="0" cy="0"/>
          <a:chOff x="0" y="0"/>
          <a:chExt cx="0" cy="0"/>
        </a:xfrm>
      </p:grpSpPr>
      <p:sp>
        <p:nvSpPr>
          <p:cNvPr id="8154" name="Google Shape;8154;p39"/>
          <p:cNvSpPr txBox="1"/>
          <p:nvPr>
            <p:ph type="title"/>
          </p:nvPr>
        </p:nvSpPr>
        <p:spPr>
          <a:xfrm>
            <a:off x="311700" y="181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Phase 1 - Preserving Life Stories</a:t>
            </a:r>
            <a:endParaRPr/>
          </a:p>
        </p:txBody>
      </p:sp>
      <p:pic>
        <p:nvPicPr>
          <p:cNvPr id="8155" name="Google Shape;8155;p39"/>
          <p:cNvPicPr preferRelativeResize="0"/>
          <p:nvPr/>
        </p:nvPicPr>
        <p:blipFill>
          <a:blip r:embed="rId3">
            <a:alphaModFix/>
          </a:blip>
          <a:stretch>
            <a:fillRect/>
          </a:stretch>
        </p:blipFill>
        <p:spPr>
          <a:xfrm>
            <a:off x="5162375" y="754000"/>
            <a:ext cx="3876851" cy="4389500"/>
          </a:xfrm>
          <a:prstGeom prst="rect">
            <a:avLst/>
          </a:prstGeom>
          <a:noFill/>
          <a:ln>
            <a:noFill/>
          </a:ln>
        </p:spPr>
      </p:pic>
      <p:pic>
        <p:nvPicPr>
          <p:cNvPr id="8156" name="Google Shape;8156;p39"/>
          <p:cNvPicPr preferRelativeResize="0"/>
          <p:nvPr/>
        </p:nvPicPr>
        <p:blipFill>
          <a:blip r:embed="rId4">
            <a:alphaModFix/>
          </a:blip>
          <a:stretch>
            <a:fillRect/>
          </a:stretch>
        </p:blipFill>
        <p:spPr>
          <a:xfrm>
            <a:off x="366719" y="2132588"/>
            <a:ext cx="4671999" cy="878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0" name="Shape 8160"/>
        <p:cNvGrpSpPr/>
        <p:nvPr/>
      </p:nvGrpSpPr>
      <p:grpSpPr>
        <a:xfrm>
          <a:off x="0" y="0"/>
          <a:ext cx="0" cy="0"/>
          <a:chOff x="0" y="0"/>
          <a:chExt cx="0" cy="0"/>
        </a:xfrm>
      </p:grpSpPr>
      <p:sp>
        <p:nvSpPr>
          <p:cNvPr id="8161" name="Google Shape;816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Phase 1 - Preserving Life Stories</a:t>
            </a:r>
            <a:endParaRPr/>
          </a:p>
        </p:txBody>
      </p:sp>
      <p:pic>
        <p:nvPicPr>
          <p:cNvPr id="8162" name="Google Shape;8162;p40"/>
          <p:cNvPicPr preferRelativeResize="0"/>
          <p:nvPr/>
        </p:nvPicPr>
        <p:blipFill>
          <a:blip r:embed="rId3">
            <a:alphaModFix/>
          </a:blip>
          <a:stretch>
            <a:fillRect/>
          </a:stretch>
        </p:blipFill>
        <p:spPr>
          <a:xfrm>
            <a:off x="828675" y="1418099"/>
            <a:ext cx="7486651" cy="274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6" name="Shape 8166"/>
        <p:cNvGrpSpPr/>
        <p:nvPr/>
      </p:nvGrpSpPr>
      <p:grpSpPr>
        <a:xfrm>
          <a:off x="0" y="0"/>
          <a:ext cx="0" cy="0"/>
          <a:chOff x="0" y="0"/>
          <a:chExt cx="0" cy="0"/>
        </a:xfrm>
      </p:grpSpPr>
      <p:sp>
        <p:nvSpPr>
          <p:cNvPr id="8167" name="Google Shape;8167;p41"/>
          <p:cNvSpPr txBox="1"/>
          <p:nvPr>
            <p:ph type="title"/>
          </p:nvPr>
        </p:nvSpPr>
        <p:spPr>
          <a:xfrm>
            <a:off x="3872775" y="208700"/>
            <a:ext cx="495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Initial Phase I  EDA</a:t>
            </a:r>
            <a:endParaRPr/>
          </a:p>
        </p:txBody>
      </p:sp>
      <p:sp>
        <p:nvSpPr>
          <p:cNvPr id="8168" name="Google Shape;8168;p41"/>
          <p:cNvSpPr txBox="1"/>
          <p:nvPr/>
        </p:nvSpPr>
        <p:spPr>
          <a:xfrm>
            <a:off x="4781150" y="1111725"/>
            <a:ext cx="393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Total size: 500,000 images with 14 social events</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Subset: 187,617 images with 8 social events</a:t>
            </a:r>
            <a:endParaRPr>
              <a:latin typeface="Lato Light"/>
              <a:ea typeface="Lato Light"/>
              <a:cs typeface="Lato Light"/>
              <a:sym typeface="Lato Light"/>
            </a:endParaRPr>
          </a:p>
          <a:p>
            <a:pPr indent="0" lvl="0" marL="0" rtl="0" algn="l">
              <a:spcBef>
                <a:spcPts val="0"/>
              </a:spcBef>
              <a:spcAft>
                <a:spcPts val="0"/>
              </a:spcAft>
              <a:buNone/>
            </a:pPr>
            <a:r>
              <a:t/>
            </a:r>
            <a:endParaRPr>
              <a:latin typeface="Lato Light"/>
              <a:ea typeface="Lato Light"/>
              <a:cs typeface="Lato Light"/>
              <a:sym typeface="Lato Light"/>
            </a:endParaRPr>
          </a:p>
        </p:txBody>
      </p:sp>
      <p:graphicFrame>
        <p:nvGraphicFramePr>
          <p:cNvPr id="8169" name="Google Shape;8169;p41"/>
          <p:cNvGraphicFramePr/>
          <p:nvPr/>
        </p:nvGraphicFramePr>
        <p:xfrm>
          <a:off x="4935500" y="1943025"/>
          <a:ext cx="3000000" cy="3000000"/>
        </p:xfrm>
        <a:graphic>
          <a:graphicData uri="http://schemas.openxmlformats.org/drawingml/2006/table">
            <a:tbl>
              <a:tblPr>
                <a:noFill/>
                <a:tableStyleId>{0C0DC25F-1E14-499F-8AC2-B2C85FA0BFB9}</a:tableStyleId>
              </a:tblPr>
              <a:tblGrid>
                <a:gridCol w="1892775"/>
                <a:gridCol w="1892775"/>
              </a:tblGrid>
              <a:tr h="1889725">
                <a:tc>
                  <a:txBody>
                    <a:bodyPr/>
                    <a:lstStyle/>
                    <a:p>
                      <a:pPr indent="-317500" lvl="0" marL="457200" rtl="0" algn="l">
                        <a:spcBef>
                          <a:spcPts val="0"/>
                        </a:spcBef>
                        <a:spcAft>
                          <a:spcPts val="0"/>
                        </a:spcAft>
                        <a:buClr>
                          <a:schemeClr val="dk1"/>
                        </a:buClr>
                        <a:buSzPts val="1400"/>
                        <a:buFont typeface="Lato Light"/>
                        <a:buAutoNum type="arabicPeriod"/>
                      </a:pPr>
                      <a:r>
                        <a:rPr lang="en">
                          <a:solidFill>
                            <a:schemeClr val="dk1"/>
                          </a:solidFill>
                          <a:latin typeface="Lato Light"/>
                          <a:ea typeface="Lato Light"/>
                          <a:cs typeface="Lato Light"/>
                          <a:sym typeface="Lato Light"/>
                        </a:rPr>
                        <a:t>Concert</a:t>
                      </a:r>
                      <a:endParaRPr>
                        <a:solidFill>
                          <a:schemeClr val="dk1"/>
                        </a:solidFill>
                        <a:latin typeface="Lato Light"/>
                        <a:ea typeface="Lato Light"/>
                        <a:cs typeface="Lato Light"/>
                        <a:sym typeface="Lato Light"/>
                      </a:endParaRPr>
                    </a:p>
                    <a:p>
                      <a:pPr indent="-317500" lvl="0" marL="457200" rtl="0" algn="l">
                        <a:spcBef>
                          <a:spcPts val="0"/>
                        </a:spcBef>
                        <a:spcAft>
                          <a:spcPts val="0"/>
                        </a:spcAft>
                        <a:buClr>
                          <a:srgbClr val="A61C00"/>
                        </a:buClr>
                        <a:buSzPts val="1400"/>
                        <a:buFont typeface="Lato Light"/>
                        <a:buAutoNum type="arabicPeriod"/>
                      </a:pPr>
                      <a:r>
                        <a:rPr lang="en">
                          <a:solidFill>
                            <a:srgbClr val="A61C00"/>
                          </a:solidFill>
                          <a:latin typeface="Lato Light"/>
                          <a:ea typeface="Lato Light"/>
                          <a:cs typeface="Lato Light"/>
                          <a:sym typeface="Lato Light"/>
                        </a:rPr>
                        <a:t>Graduation</a:t>
                      </a:r>
                      <a:endParaRPr>
                        <a:solidFill>
                          <a:srgbClr val="A61C00"/>
                        </a:solidFill>
                        <a:latin typeface="Lato Light"/>
                        <a:ea typeface="Lato Light"/>
                        <a:cs typeface="Lato Light"/>
                        <a:sym typeface="Lato Light"/>
                      </a:endParaRPr>
                    </a:p>
                    <a:p>
                      <a:pPr indent="-317500" lvl="0" marL="457200" rtl="0" algn="l">
                        <a:spcBef>
                          <a:spcPts val="0"/>
                        </a:spcBef>
                        <a:spcAft>
                          <a:spcPts val="0"/>
                        </a:spcAft>
                        <a:buClr>
                          <a:schemeClr val="dk1"/>
                        </a:buClr>
                        <a:buSzPts val="1400"/>
                        <a:buFont typeface="Lato Light"/>
                        <a:buAutoNum type="arabicPeriod"/>
                      </a:pPr>
                      <a:r>
                        <a:rPr lang="en">
                          <a:solidFill>
                            <a:schemeClr val="dk1"/>
                          </a:solidFill>
                          <a:latin typeface="Lato Light"/>
                          <a:ea typeface="Lato Light"/>
                          <a:cs typeface="Lato Light"/>
                          <a:sym typeface="Lato Light"/>
                        </a:rPr>
                        <a:t>Meeting</a:t>
                      </a:r>
                      <a:endParaRPr>
                        <a:solidFill>
                          <a:schemeClr val="dk1"/>
                        </a:solidFill>
                        <a:latin typeface="Lato Light"/>
                        <a:ea typeface="Lato Light"/>
                        <a:cs typeface="Lato Light"/>
                        <a:sym typeface="Lato Light"/>
                      </a:endParaRPr>
                    </a:p>
                    <a:p>
                      <a:pPr indent="-317500" lvl="0" marL="457200" rtl="0" algn="l">
                        <a:spcBef>
                          <a:spcPts val="0"/>
                        </a:spcBef>
                        <a:spcAft>
                          <a:spcPts val="0"/>
                        </a:spcAft>
                        <a:buClr>
                          <a:srgbClr val="A61C00"/>
                        </a:buClr>
                        <a:buSzPts val="1400"/>
                        <a:buFont typeface="Lato Light"/>
                        <a:buAutoNum type="arabicPeriod"/>
                      </a:pPr>
                      <a:r>
                        <a:rPr lang="en">
                          <a:solidFill>
                            <a:srgbClr val="A61C00"/>
                          </a:solidFill>
                          <a:latin typeface="Lato Light"/>
                          <a:ea typeface="Lato Light"/>
                          <a:cs typeface="Lato Light"/>
                          <a:sym typeface="Lato Light"/>
                        </a:rPr>
                        <a:t>Mountain Trip</a:t>
                      </a:r>
                      <a:endParaRPr>
                        <a:solidFill>
                          <a:srgbClr val="A61C00"/>
                        </a:solidFill>
                        <a:latin typeface="Lato Light"/>
                        <a:ea typeface="Lato Light"/>
                        <a:cs typeface="Lato Light"/>
                        <a:sym typeface="Lato Light"/>
                      </a:endParaRPr>
                    </a:p>
                    <a:p>
                      <a:pPr indent="-317500" lvl="0" marL="457200" rtl="0" algn="l">
                        <a:spcBef>
                          <a:spcPts val="0"/>
                        </a:spcBef>
                        <a:spcAft>
                          <a:spcPts val="0"/>
                        </a:spcAft>
                        <a:buClr>
                          <a:schemeClr val="dk1"/>
                        </a:buClr>
                        <a:buSzPts val="1400"/>
                        <a:buFont typeface="Lato Light"/>
                        <a:buAutoNum type="arabicPeriod"/>
                      </a:pPr>
                      <a:r>
                        <a:rPr lang="en">
                          <a:solidFill>
                            <a:schemeClr val="dk1"/>
                          </a:solidFill>
                          <a:latin typeface="Lato Light"/>
                          <a:ea typeface="Lato Light"/>
                          <a:cs typeface="Lato Light"/>
                          <a:sym typeface="Lato Light"/>
                        </a:rPr>
                        <a:t>Picnic</a:t>
                      </a:r>
                      <a:endParaRPr>
                        <a:solidFill>
                          <a:schemeClr val="dk1"/>
                        </a:solidFill>
                        <a:latin typeface="Lato Light"/>
                        <a:ea typeface="Lato Light"/>
                        <a:cs typeface="Lato Light"/>
                        <a:sym typeface="Lato Light"/>
                      </a:endParaRPr>
                    </a:p>
                    <a:p>
                      <a:pPr indent="-317500" lvl="0" marL="457200" rtl="0" algn="l">
                        <a:spcBef>
                          <a:spcPts val="0"/>
                        </a:spcBef>
                        <a:spcAft>
                          <a:spcPts val="0"/>
                        </a:spcAft>
                        <a:buClr>
                          <a:srgbClr val="A61C00"/>
                        </a:buClr>
                        <a:buSzPts val="1400"/>
                        <a:buFont typeface="Lato Light"/>
                        <a:buAutoNum type="arabicPeriod"/>
                      </a:pPr>
                      <a:r>
                        <a:rPr lang="en">
                          <a:solidFill>
                            <a:srgbClr val="A61C00"/>
                          </a:solidFill>
                          <a:latin typeface="Lato Light"/>
                          <a:ea typeface="Lato Light"/>
                          <a:cs typeface="Lato Light"/>
                          <a:sym typeface="Lato Light"/>
                        </a:rPr>
                        <a:t>Sea Holiday</a:t>
                      </a:r>
                      <a:endParaRPr>
                        <a:solidFill>
                          <a:srgbClr val="A61C00"/>
                        </a:solidFill>
                        <a:latin typeface="Lato Light"/>
                        <a:ea typeface="Lato Light"/>
                        <a:cs typeface="Lato Light"/>
                        <a:sym typeface="Lato Light"/>
                      </a:endParaRPr>
                    </a:p>
                    <a:p>
                      <a:pPr indent="-317500" lvl="0" marL="457200" rtl="0" algn="l">
                        <a:spcBef>
                          <a:spcPts val="0"/>
                        </a:spcBef>
                        <a:spcAft>
                          <a:spcPts val="0"/>
                        </a:spcAft>
                        <a:buClr>
                          <a:srgbClr val="A61C00"/>
                        </a:buClr>
                        <a:buSzPts val="1400"/>
                        <a:buFont typeface="Lato Light"/>
                        <a:buAutoNum type="arabicPeriod"/>
                      </a:pPr>
                      <a:r>
                        <a:rPr lang="en">
                          <a:solidFill>
                            <a:srgbClr val="A61C00"/>
                          </a:solidFill>
                          <a:latin typeface="Lato Light"/>
                          <a:ea typeface="Lato Light"/>
                          <a:cs typeface="Lato Light"/>
                          <a:sym typeface="Lato Light"/>
                        </a:rPr>
                        <a:t>Ski Holiday </a:t>
                      </a:r>
                      <a:endParaRPr>
                        <a:solidFill>
                          <a:srgbClr val="A61C00"/>
                        </a:solidFill>
                        <a:latin typeface="Lato Light"/>
                        <a:ea typeface="Lato Light"/>
                        <a:cs typeface="Lato Light"/>
                        <a:sym typeface="Lato Light"/>
                      </a:endParaRPr>
                    </a:p>
                    <a:p>
                      <a:pPr indent="-317500" lvl="0" marL="457200" rtl="0" algn="l">
                        <a:spcBef>
                          <a:spcPts val="0"/>
                        </a:spcBef>
                        <a:spcAft>
                          <a:spcPts val="0"/>
                        </a:spcAft>
                        <a:buClr>
                          <a:srgbClr val="A61C00"/>
                        </a:buClr>
                        <a:buSzPts val="1400"/>
                        <a:buFont typeface="Lato Light"/>
                        <a:buAutoNum type="arabicPeriod"/>
                      </a:pPr>
                      <a:r>
                        <a:rPr lang="en">
                          <a:solidFill>
                            <a:srgbClr val="A61C00"/>
                          </a:solidFill>
                          <a:latin typeface="Lato Light"/>
                          <a:ea typeface="Lato Light"/>
                          <a:cs typeface="Lato Light"/>
                          <a:sym typeface="Lato Light"/>
                        </a:rPr>
                        <a:t>Wedding</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Font typeface="Lato Light"/>
                        <a:buAutoNum type="arabicPeriod" startAt="9"/>
                      </a:pPr>
                      <a:r>
                        <a:rPr lang="en">
                          <a:solidFill>
                            <a:schemeClr val="dk1"/>
                          </a:solidFill>
                          <a:latin typeface="Lato Light"/>
                          <a:ea typeface="Lato Light"/>
                          <a:cs typeface="Lato Light"/>
                          <a:sym typeface="Lato Light"/>
                        </a:rPr>
                        <a:t>Conference</a:t>
                      </a:r>
                      <a:endParaRPr>
                        <a:solidFill>
                          <a:schemeClr val="dk1"/>
                        </a:solidFill>
                        <a:latin typeface="Lato Light"/>
                        <a:ea typeface="Lato Light"/>
                        <a:cs typeface="Lato Light"/>
                        <a:sym typeface="Lato Light"/>
                      </a:endParaRPr>
                    </a:p>
                    <a:p>
                      <a:pPr indent="-317500" lvl="0" marL="457200" rtl="0" algn="l">
                        <a:spcBef>
                          <a:spcPts val="0"/>
                        </a:spcBef>
                        <a:spcAft>
                          <a:spcPts val="0"/>
                        </a:spcAft>
                        <a:buClr>
                          <a:schemeClr val="dk1"/>
                        </a:buClr>
                        <a:buSzPts val="1400"/>
                        <a:buFont typeface="Lato Light"/>
                        <a:buAutoNum type="arabicPeriod" startAt="9"/>
                      </a:pPr>
                      <a:r>
                        <a:rPr lang="en">
                          <a:solidFill>
                            <a:schemeClr val="dk1"/>
                          </a:solidFill>
                          <a:latin typeface="Lato Light"/>
                          <a:ea typeface="Lato Light"/>
                          <a:cs typeface="Lato Light"/>
                          <a:sym typeface="Lato Light"/>
                        </a:rPr>
                        <a:t>Exhibition </a:t>
                      </a:r>
                      <a:endParaRPr>
                        <a:solidFill>
                          <a:schemeClr val="dk1"/>
                        </a:solidFill>
                        <a:latin typeface="Lato Light"/>
                        <a:ea typeface="Lato Light"/>
                        <a:cs typeface="Lato Light"/>
                        <a:sym typeface="Lato Light"/>
                      </a:endParaRPr>
                    </a:p>
                    <a:p>
                      <a:pPr indent="-317500" lvl="0" marL="457200" rtl="0" algn="l">
                        <a:spcBef>
                          <a:spcPts val="0"/>
                        </a:spcBef>
                        <a:spcAft>
                          <a:spcPts val="0"/>
                        </a:spcAft>
                        <a:buClr>
                          <a:schemeClr val="dk1"/>
                        </a:buClr>
                        <a:buSzPts val="1400"/>
                        <a:buFont typeface="Lato Light"/>
                        <a:buAutoNum type="arabicPeriod" startAt="9"/>
                      </a:pPr>
                      <a:r>
                        <a:rPr lang="en">
                          <a:solidFill>
                            <a:schemeClr val="dk1"/>
                          </a:solidFill>
                          <a:latin typeface="Lato Light"/>
                          <a:ea typeface="Lato Light"/>
                          <a:cs typeface="Lato Light"/>
                          <a:sym typeface="Lato Light"/>
                        </a:rPr>
                        <a:t>Fashion</a:t>
                      </a:r>
                      <a:endParaRPr>
                        <a:solidFill>
                          <a:schemeClr val="dk1"/>
                        </a:solidFill>
                        <a:latin typeface="Lato Light"/>
                        <a:ea typeface="Lato Light"/>
                        <a:cs typeface="Lato Light"/>
                        <a:sym typeface="Lato Light"/>
                      </a:endParaRPr>
                    </a:p>
                    <a:p>
                      <a:pPr indent="-317500" lvl="0" marL="457200" rtl="0" algn="l">
                        <a:spcBef>
                          <a:spcPts val="0"/>
                        </a:spcBef>
                        <a:spcAft>
                          <a:spcPts val="0"/>
                        </a:spcAft>
                        <a:buClr>
                          <a:schemeClr val="dk1"/>
                        </a:buClr>
                        <a:buSzPts val="1400"/>
                        <a:buFont typeface="Lato Light"/>
                        <a:buAutoNum type="arabicPeriod" startAt="9"/>
                      </a:pPr>
                      <a:r>
                        <a:rPr lang="en">
                          <a:solidFill>
                            <a:schemeClr val="dk1"/>
                          </a:solidFill>
                          <a:latin typeface="Lato Light"/>
                          <a:ea typeface="Lato Light"/>
                          <a:cs typeface="Lato Light"/>
                          <a:sym typeface="Lato Light"/>
                        </a:rPr>
                        <a:t>Protest</a:t>
                      </a:r>
                      <a:endParaRPr>
                        <a:solidFill>
                          <a:schemeClr val="dk1"/>
                        </a:solidFill>
                        <a:latin typeface="Lato Light"/>
                        <a:ea typeface="Lato Light"/>
                        <a:cs typeface="Lato Light"/>
                        <a:sym typeface="Lato Light"/>
                      </a:endParaRPr>
                    </a:p>
                    <a:p>
                      <a:pPr indent="-317500" lvl="0" marL="457200" rtl="0" algn="l">
                        <a:spcBef>
                          <a:spcPts val="0"/>
                        </a:spcBef>
                        <a:spcAft>
                          <a:spcPts val="0"/>
                        </a:spcAft>
                        <a:buClr>
                          <a:srgbClr val="A61C00"/>
                        </a:buClr>
                        <a:buSzPts val="1400"/>
                        <a:buFont typeface="Lato Light"/>
                        <a:buAutoNum type="arabicPeriod" startAt="9"/>
                      </a:pPr>
                      <a:r>
                        <a:rPr lang="en">
                          <a:solidFill>
                            <a:srgbClr val="A61C00"/>
                          </a:solidFill>
                          <a:latin typeface="Lato Light"/>
                          <a:ea typeface="Lato Light"/>
                          <a:cs typeface="Lato Light"/>
                          <a:sym typeface="Lato Light"/>
                        </a:rPr>
                        <a:t>Sport</a:t>
                      </a:r>
                      <a:endParaRPr>
                        <a:solidFill>
                          <a:srgbClr val="A61C00"/>
                        </a:solidFill>
                        <a:latin typeface="Lato Light"/>
                        <a:ea typeface="Lato Light"/>
                        <a:cs typeface="Lato Light"/>
                        <a:sym typeface="Lato Light"/>
                      </a:endParaRPr>
                    </a:p>
                    <a:p>
                      <a:pPr indent="-317500" lvl="0" marL="457200" rtl="0" algn="l">
                        <a:spcBef>
                          <a:spcPts val="0"/>
                        </a:spcBef>
                        <a:spcAft>
                          <a:spcPts val="0"/>
                        </a:spcAft>
                        <a:buClr>
                          <a:schemeClr val="dk1"/>
                        </a:buClr>
                        <a:buSzPts val="1400"/>
                        <a:buFont typeface="Lato Light"/>
                        <a:buAutoNum type="arabicPeriod" startAt="9"/>
                      </a:pPr>
                      <a:r>
                        <a:rPr lang="en">
                          <a:solidFill>
                            <a:schemeClr val="dk1"/>
                          </a:solidFill>
                          <a:latin typeface="Lato Light"/>
                          <a:ea typeface="Lato Light"/>
                          <a:cs typeface="Lato Light"/>
                          <a:sym typeface="Lato Light"/>
                        </a:rPr>
                        <a:t>Theater</a:t>
                      </a:r>
                      <a:endParaRPr>
                        <a:solidFill>
                          <a:schemeClr val="dk1"/>
                        </a:solidFill>
                        <a:latin typeface="Lato Light"/>
                        <a:ea typeface="Lato Light"/>
                        <a:cs typeface="Lato Light"/>
                        <a:sym typeface="La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8170" name="Google Shape;8170;p41"/>
          <p:cNvPicPr preferRelativeResize="0"/>
          <p:nvPr/>
        </p:nvPicPr>
        <p:blipFill>
          <a:blip r:embed="rId3">
            <a:alphaModFix/>
          </a:blip>
          <a:stretch>
            <a:fillRect/>
          </a:stretch>
        </p:blipFill>
        <p:spPr>
          <a:xfrm>
            <a:off x="382500" y="471088"/>
            <a:ext cx="3055674" cy="2310076"/>
          </a:xfrm>
          <a:prstGeom prst="rect">
            <a:avLst/>
          </a:prstGeom>
          <a:noFill/>
          <a:ln>
            <a:noFill/>
          </a:ln>
        </p:spPr>
      </p:pic>
      <p:pic>
        <p:nvPicPr>
          <p:cNvPr id="8171" name="Google Shape;8171;p41"/>
          <p:cNvPicPr preferRelativeResize="0"/>
          <p:nvPr/>
        </p:nvPicPr>
        <p:blipFill>
          <a:blip r:embed="rId4">
            <a:alphaModFix/>
          </a:blip>
          <a:stretch>
            <a:fillRect/>
          </a:stretch>
        </p:blipFill>
        <p:spPr>
          <a:xfrm>
            <a:off x="355175" y="3096151"/>
            <a:ext cx="3110329" cy="1747236"/>
          </a:xfrm>
          <a:prstGeom prst="rect">
            <a:avLst/>
          </a:prstGeom>
          <a:noFill/>
          <a:ln>
            <a:noFill/>
          </a:ln>
        </p:spPr>
      </p:pic>
      <p:sp>
        <p:nvSpPr>
          <p:cNvPr id="8172" name="Google Shape;8172;p41"/>
          <p:cNvSpPr txBox="1"/>
          <p:nvPr/>
        </p:nvSpPr>
        <p:spPr>
          <a:xfrm>
            <a:off x="4895400" y="3906025"/>
            <a:ext cx="397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Findings:  one image can belong in 2 events</a:t>
            </a:r>
            <a:endParaRPr>
              <a:latin typeface="Lato Light"/>
              <a:ea typeface="Lato Light"/>
              <a:cs typeface="Lato Light"/>
              <a:sym typeface="Lato Light"/>
            </a:endParaRPr>
          </a:p>
        </p:txBody>
      </p:sp>
      <p:cxnSp>
        <p:nvCxnSpPr>
          <p:cNvPr id="8173" name="Google Shape;8173;p41"/>
          <p:cNvCxnSpPr>
            <a:stCxn id="8171" idx="3"/>
          </p:cNvCxnSpPr>
          <p:nvPr/>
        </p:nvCxnSpPr>
        <p:spPr>
          <a:xfrm flipH="1" rot="10800000">
            <a:off x="3465504" y="2815069"/>
            <a:ext cx="1608900" cy="1154700"/>
          </a:xfrm>
          <a:prstGeom prst="straightConnector1">
            <a:avLst/>
          </a:prstGeom>
          <a:noFill/>
          <a:ln cap="flat" cmpd="sng" w="9525">
            <a:solidFill>
              <a:schemeClr val="dk2"/>
            </a:solidFill>
            <a:prstDash val="solid"/>
            <a:round/>
            <a:headEnd len="med" w="med" type="none"/>
            <a:tailEnd len="med" w="med" type="triangle"/>
          </a:ln>
        </p:spPr>
      </p:cxnSp>
      <p:cxnSp>
        <p:nvCxnSpPr>
          <p:cNvPr id="8174" name="Google Shape;8174;p41"/>
          <p:cNvCxnSpPr>
            <a:stCxn id="8171" idx="3"/>
          </p:cNvCxnSpPr>
          <p:nvPr/>
        </p:nvCxnSpPr>
        <p:spPr>
          <a:xfrm flipH="1" rot="10800000">
            <a:off x="3465504" y="3198769"/>
            <a:ext cx="1608900" cy="771000"/>
          </a:xfrm>
          <a:prstGeom prst="straightConnector1">
            <a:avLst/>
          </a:prstGeom>
          <a:noFill/>
          <a:ln cap="flat" cmpd="sng" w="9525">
            <a:solidFill>
              <a:schemeClr val="dk2"/>
            </a:solidFill>
            <a:prstDash val="solid"/>
            <a:round/>
            <a:headEnd len="med" w="med" type="none"/>
            <a:tailEnd len="med" w="med" type="triangle"/>
          </a:ln>
        </p:spPr>
      </p:cxnSp>
      <p:cxnSp>
        <p:nvCxnSpPr>
          <p:cNvPr id="8175" name="Google Shape;8175;p41"/>
          <p:cNvCxnSpPr>
            <a:stCxn id="8170" idx="3"/>
          </p:cNvCxnSpPr>
          <p:nvPr/>
        </p:nvCxnSpPr>
        <p:spPr>
          <a:xfrm>
            <a:off x="3438174" y="1626125"/>
            <a:ext cx="1678800" cy="1811100"/>
          </a:xfrm>
          <a:prstGeom prst="straightConnector1">
            <a:avLst/>
          </a:prstGeom>
          <a:noFill/>
          <a:ln cap="flat" cmpd="sng" w="9525">
            <a:solidFill>
              <a:schemeClr val="dk2"/>
            </a:solidFill>
            <a:prstDash val="solid"/>
            <a:round/>
            <a:headEnd len="med" w="med" type="none"/>
            <a:tailEnd len="med" w="med" type="triangle"/>
          </a:ln>
        </p:spPr>
      </p:cxnSp>
      <p:cxnSp>
        <p:nvCxnSpPr>
          <p:cNvPr id="8176" name="Google Shape;8176;p41"/>
          <p:cNvCxnSpPr>
            <a:stCxn id="8170" idx="3"/>
          </p:cNvCxnSpPr>
          <p:nvPr/>
        </p:nvCxnSpPr>
        <p:spPr>
          <a:xfrm>
            <a:off x="3438174" y="1626125"/>
            <a:ext cx="1610700" cy="1155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0" name="Shape 8180"/>
        <p:cNvGrpSpPr/>
        <p:nvPr/>
      </p:nvGrpSpPr>
      <p:grpSpPr>
        <a:xfrm>
          <a:off x="0" y="0"/>
          <a:ext cx="0" cy="0"/>
          <a:chOff x="0" y="0"/>
          <a:chExt cx="0" cy="0"/>
        </a:xfrm>
      </p:grpSpPr>
      <p:sp>
        <p:nvSpPr>
          <p:cNvPr id="8181" name="Google Shape;8181;p42"/>
          <p:cNvSpPr txBox="1"/>
          <p:nvPr>
            <p:ph type="title"/>
          </p:nvPr>
        </p:nvSpPr>
        <p:spPr>
          <a:xfrm>
            <a:off x="311700" y="181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Phase 2 - Preserving Who Our Loved Ones Are</a:t>
            </a:r>
            <a:endParaRPr/>
          </a:p>
        </p:txBody>
      </p:sp>
      <p:pic>
        <p:nvPicPr>
          <p:cNvPr id="8182" name="Google Shape;8182;p42"/>
          <p:cNvPicPr preferRelativeResize="0"/>
          <p:nvPr/>
        </p:nvPicPr>
        <p:blipFill>
          <a:blip r:embed="rId3">
            <a:alphaModFix/>
          </a:blip>
          <a:stretch>
            <a:fillRect/>
          </a:stretch>
        </p:blipFill>
        <p:spPr>
          <a:xfrm>
            <a:off x="1471950" y="1371600"/>
            <a:ext cx="3672175" cy="2811400"/>
          </a:xfrm>
          <a:prstGeom prst="rect">
            <a:avLst/>
          </a:prstGeom>
          <a:noFill/>
          <a:ln>
            <a:noFill/>
          </a:ln>
        </p:spPr>
      </p:pic>
      <p:pic>
        <p:nvPicPr>
          <p:cNvPr id="8183" name="Google Shape;8183;p42"/>
          <p:cNvPicPr preferRelativeResize="0"/>
          <p:nvPr/>
        </p:nvPicPr>
        <p:blipFill>
          <a:blip r:embed="rId4">
            <a:alphaModFix/>
          </a:blip>
          <a:stretch>
            <a:fillRect/>
          </a:stretch>
        </p:blipFill>
        <p:spPr>
          <a:xfrm>
            <a:off x="5906126" y="1268825"/>
            <a:ext cx="1765925" cy="335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7" name="Shape 8187"/>
        <p:cNvGrpSpPr/>
        <p:nvPr/>
      </p:nvGrpSpPr>
      <p:grpSpPr>
        <a:xfrm>
          <a:off x="0" y="0"/>
          <a:ext cx="0" cy="0"/>
          <a:chOff x="0" y="0"/>
          <a:chExt cx="0" cy="0"/>
        </a:xfrm>
      </p:grpSpPr>
      <p:sp>
        <p:nvSpPr>
          <p:cNvPr id="8188" name="Google Shape;8188;p43"/>
          <p:cNvSpPr txBox="1"/>
          <p:nvPr>
            <p:ph type="title"/>
          </p:nvPr>
        </p:nvSpPr>
        <p:spPr>
          <a:xfrm>
            <a:off x="2092200" y="128775"/>
            <a:ext cx="495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Initial Phase II  EDA</a:t>
            </a:r>
            <a:endParaRPr/>
          </a:p>
        </p:txBody>
      </p:sp>
      <p:sp>
        <p:nvSpPr>
          <p:cNvPr id="8189" name="Google Shape;8189;p43"/>
          <p:cNvSpPr txBox="1"/>
          <p:nvPr/>
        </p:nvSpPr>
        <p:spPr>
          <a:xfrm>
            <a:off x="4880900" y="793950"/>
            <a:ext cx="39798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Original transcript: </a:t>
            </a:r>
            <a:endParaRPr>
              <a:latin typeface="Lato Light"/>
              <a:ea typeface="Lato Light"/>
              <a:cs typeface="Lato Light"/>
              <a:sym typeface="Lato Light"/>
            </a:endParaRPr>
          </a:p>
          <a:p>
            <a:pPr indent="0" lvl="0" marL="0" rtl="0" algn="l">
              <a:spcBef>
                <a:spcPts val="0"/>
              </a:spcBef>
              <a:spcAft>
                <a:spcPts val="0"/>
              </a:spcAft>
              <a:buNone/>
            </a:pPr>
            <a:r>
              <a:rPr lang="en" sz="1000">
                <a:latin typeface="Lato Light"/>
                <a:ea typeface="Lato Light"/>
                <a:cs typeface="Lato Light"/>
                <a:sym typeface="Lato Light"/>
              </a:rPr>
              <a:t>Hello. I'd like to show you guys 30 seconds of the best day of my life.,So that was El Capitan in California's Yosemite National Park, and in case you couldn't tell, I was climbing by myself without a rope, a style of a climbing known as free soloing. That was the culmination of a nearly decade-long dream, and in the video I'm over 2,500 feet off the ground. Seems scary? Yeah, it is, which is why I spent so many years dreaming about soloing El Cap and not actually doing it. But on the day that that video was taken, it didn't feel scary at all. It felt as comfortable and natural as a walk in the park, which is what most folks were doing in Yosemite that day.,Today I'd like to talk about how I was able to feel so comfortable and how I overcame my fear. I'll start with a very brief version of how I became a climber, and then tell the story of my two most significant free solos. </a:t>
            </a:r>
            <a:r>
              <a:rPr b="1" lang="en" sz="1000">
                <a:latin typeface="Lato"/>
                <a:ea typeface="Lato"/>
                <a:cs typeface="Lato"/>
                <a:sym typeface="Lato"/>
              </a:rPr>
              <a:t>They were both success</a:t>
            </a:r>
            <a:endParaRPr b="1" sz="1000">
              <a:latin typeface="Lato"/>
              <a:ea typeface="Lato"/>
              <a:cs typeface="Lato"/>
              <a:sym typeface="Lato"/>
            </a:endParaRPr>
          </a:p>
          <a:p>
            <a:pPr indent="0" lvl="0" marL="0" rtl="0" algn="l">
              <a:spcBef>
                <a:spcPts val="0"/>
              </a:spcBef>
              <a:spcAft>
                <a:spcPts val="0"/>
              </a:spcAft>
              <a:buNone/>
            </a:pPr>
            <a:r>
              <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GPT-2:</a:t>
            </a:r>
            <a:endParaRPr>
              <a:latin typeface="Lato Light"/>
              <a:ea typeface="Lato Light"/>
              <a:cs typeface="Lato Light"/>
              <a:sym typeface="Lato Light"/>
            </a:endParaRPr>
          </a:p>
          <a:p>
            <a:pPr indent="0" lvl="0" marL="0" rtl="0" algn="l">
              <a:spcBef>
                <a:spcPts val="0"/>
              </a:spcBef>
              <a:spcAft>
                <a:spcPts val="0"/>
              </a:spcAft>
              <a:buClr>
                <a:schemeClr val="dk1"/>
              </a:buClr>
              <a:buSzPts val="1100"/>
              <a:buFont typeface="Arial"/>
              <a:buNone/>
            </a:pPr>
            <a:r>
              <a:rPr b="1" lang="en" sz="1000">
                <a:latin typeface="Lato"/>
                <a:ea typeface="Lato"/>
                <a:cs typeface="Lato"/>
                <a:sym typeface="Lato"/>
              </a:rPr>
              <a:t>They were both success </a:t>
            </a:r>
            <a:r>
              <a:rPr lang="en" sz="1000">
                <a:solidFill>
                  <a:srgbClr val="A61C00"/>
                </a:solidFill>
                <a:latin typeface="Lato Light"/>
                <a:ea typeface="Lato Light"/>
                <a:cs typeface="Lato Light"/>
                <a:sym typeface="Lato Light"/>
              </a:rPr>
              <a:t>stories and some form of true triumph. I was actually starting to see something from their story, and it gave me a great deal of courage. After doing some of the free solos with me – at 8.7% above my own record – and being able to climb those with a rope (after climbing by myself in the dark), it was time to start making a plan.I was really happy that I could do this"</a:t>
            </a:r>
            <a:endParaRPr sz="1000">
              <a:solidFill>
                <a:srgbClr val="A61C00"/>
              </a:solidFill>
              <a:latin typeface="Lato Light"/>
              <a:ea typeface="Lato Light"/>
              <a:cs typeface="Lato Light"/>
              <a:sym typeface="Lato Light"/>
            </a:endParaRPr>
          </a:p>
          <a:p>
            <a:pPr indent="0" lvl="0" marL="0" rtl="0" algn="l">
              <a:spcBef>
                <a:spcPts val="0"/>
              </a:spcBef>
              <a:spcAft>
                <a:spcPts val="0"/>
              </a:spcAft>
              <a:buNone/>
            </a:pPr>
            <a:r>
              <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Findings:  generative texts == false information?</a:t>
            </a:r>
            <a:endParaRPr>
              <a:latin typeface="Lato Light"/>
              <a:ea typeface="Lato Light"/>
              <a:cs typeface="Lato Light"/>
              <a:sym typeface="Lato Light"/>
            </a:endParaRPr>
          </a:p>
        </p:txBody>
      </p:sp>
      <p:pic>
        <p:nvPicPr>
          <p:cNvPr id="8190" name="Google Shape;8190;p43"/>
          <p:cNvPicPr preferRelativeResize="0"/>
          <p:nvPr/>
        </p:nvPicPr>
        <p:blipFill>
          <a:blip r:embed="rId3">
            <a:alphaModFix/>
          </a:blip>
          <a:stretch>
            <a:fillRect/>
          </a:stretch>
        </p:blipFill>
        <p:spPr>
          <a:xfrm>
            <a:off x="152400" y="933800"/>
            <a:ext cx="4592302" cy="2851326"/>
          </a:xfrm>
          <a:prstGeom prst="rect">
            <a:avLst/>
          </a:prstGeom>
          <a:noFill/>
          <a:ln>
            <a:noFill/>
          </a:ln>
        </p:spPr>
      </p:pic>
      <p:sp>
        <p:nvSpPr>
          <p:cNvPr id="8191" name="Google Shape;8191;p43"/>
          <p:cNvSpPr txBox="1"/>
          <p:nvPr/>
        </p:nvSpPr>
        <p:spPr>
          <a:xfrm>
            <a:off x="1257875" y="3858000"/>
            <a:ext cx="215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Lato Light"/>
                <a:ea typeface="Lato Light"/>
                <a:cs typeface="Lato Light"/>
                <a:sym typeface="Lato Light"/>
              </a:rPr>
              <a:t>Alex Honnold’s MemorAI</a:t>
            </a:r>
            <a:endParaRPr i="1">
              <a:latin typeface="Lato Light"/>
              <a:ea typeface="Lato Light"/>
              <a:cs typeface="Lato Light"/>
              <a:sym typeface="Lato Light"/>
            </a:endParaRPr>
          </a:p>
          <a:p>
            <a:pPr indent="0" lvl="0" marL="0" rtl="0" algn="l">
              <a:spcBef>
                <a:spcPts val="0"/>
              </a:spcBef>
              <a:spcAft>
                <a:spcPts val="0"/>
              </a:spcAft>
              <a:buNone/>
            </a:pPr>
            <a:r>
              <a:rPr b="1" lang="en">
                <a:latin typeface="Lato"/>
                <a:ea typeface="Lato"/>
                <a:cs typeface="Lato"/>
                <a:sym typeface="Lato"/>
              </a:rPr>
              <a:t>Q</a:t>
            </a:r>
            <a:r>
              <a:rPr lang="en">
                <a:latin typeface="Lato Light"/>
                <a:ea typeface="Lato Light"/>
                <a:cs typeface="Lato Light"/>
                <a:sym typeface="Lato Light"/>
              </a:rPr>
              <a:t>: Why do you free solo?</a:t>
            </a:r>
            <a:endParaRPr>
              <a:latin typeface="Lato Light"/>
              <a:ea typeface="Lato Light"/>
              <a:cs typeface="Lato Light"/>
              <a:sym typeface="Lato Light"/>
            </a:endParaRPr>
          </a:p>
          <a:p>
            <a:pPr indent="0" lvl="0" marL="0" rtl="0" algn="l">
              <a:spcBef>
                <a:spcPts val="0"/>
              </a:spcBef>
              <a:spcAft>
                <a:spcPts val="0"/>
              </a:spcAft>
              <a:buNone/>
            </a:pPr>
            <a:r>
              <a:rPr b="1" lang="en">
                <a:latin typeface="Lato"/>
                <a:ea typeface="Lato"/>
                <a:cs typeface="Lato"/>
                <a:sym typeface="Lato"/>
              </a:rPr>
              <a:t>A</a:t>
            </a:r>
            <a:r>
              <a:rPr lang="en">
                <a:latin typeface="Lato Light"/>
                <a:ea typeface="Lato Light"/>
                <a:cs typeface="Lato Light"/>
                <a:sym typeface="Lato Light"/>
              </a:rPr>
              <a:t>: I free solo because </a:t>
            </a:r>
            <a:r>
              <a:rPr lang="en">
                <a:solidFill>
                  <a:srgbClr val="A61C00"/>
                </a:solidFill>
                <a:latin typeface="Lato Light"/>
                <a:ea typeface="Lato Light"/>
                <a:cs typeface="Lato Light"/>
                <a:sym typeface="Lato Light"/>
              </a:rPr>
              <a:t>...</a:t>
            </a:r>
            <a:endParaRPr>
              <a:solidFill>
                <a:srgbClr val="A61C00"/>
              </a:solidFill>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6"/>
          <p:cNvPicPr preferRelativeResize="0"/>
          <p:nvPr/>
        </p:nvPicPr>
        <p:blipFill>
          <a:blip r:embed="rId3">
            <a:alphaModFix/>
          </a:blip>
          <a:stretch>
            <a:fillRect/>
          </a:stretch>
        </p:blipFill>
        <p:spPr>
          <a:xfrm>
            <a:off x="3112350" y="361950"/>
            <a:ext cx="2919300" cy="4419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5" name="Shape 8195"/>
        <p:cNvGrpSpPr/>
        <p:nvPr/>
      </p:nvGrpSpPr>
      <p:grpSpPr>
        <a:xfrm>
          <a:off x="0" y="0"/>
          <a:ext cx="0" cy="0"/>
          <a:chOff x="0" y="0"/>
          <a:chExt cx="0" cy="0"/>
        </a:xfrm>
      </p:grpSpPr>
      <p:sp>
        <p:nvSpPr>
          <p:cNvPr id="8196" name="Google Shape;819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MVP Scope &amp; Feasibility</a:t>
            </a:r>
            <a:endParaRPr/>
          </a:p>
        </p:txBody>
      </p:sp>
      <p:sp>
        <p:nvSpPr>
          <p:cNvPr id="8197" name="Google Shape;8197;p44"/>
          <p:cNvSpPr txBox="1"/>
          <p:nvPr/>
        </p:nvSpPr>
        <p:spPr>
          <a:xfrm>
            <a:off x="495825" y="1261050"/>
            <a:ext cx="38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98" name="Google Shape;8198;p44"/>
          <p:cNvSpPr txBox="1"/>
          <p:nvPr/>
        </p:nvSpPr>
        <p:spPr>
          <a:xfrm>
            <a:off x="455875" y="1121200"/>
            <a:ext cx="7991700" cy="2488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Lato Light"/>
              <a:buChar char="●"/>
            </a:pPr>
            <a:r>
              <a:rPr lang="en" sz="1600">
                <a:latin typeface="Lato Light"/>
                <a:ea typeface="Lato Light"/>
                <a:cs typeface="Lato Light"/>
                <a:sym typeface="Lato Light"/>
              </a:rPr>
              <a:t>No videos </a:t>
            </a:r>
            <a:endParaRPr sz="1600">
              <a:latin typeface="Lato Light"/>
              <a:ea typeface="Lato Light"/>
              <a:cs typeface="Lato Light"/>
              <a:sym typeface="Lato Light"/>
            </a:endParaRPr>
          </a:p>
          <a:p>
            <a:pPr indent="-330200" lvl="0" marL="457200" rtl="0" algn="l">
              <a:lnSpc>
                <a:spcPct val="115000"/>
              </a:lnSpc>
              <a:spcBef>
                <a:spcPts val="1000"/>
              </a:spcBef>
              <a:spcAft>
                <a:spcPts val="0"/>
              </a:spcAft>
              <a:buSzPts val="1600"/>
              <a:buFont typeface="Lato Light"/>
              <a:buChar char="●"/>
            </a:pPr>
            <a:r>
              <a:rPr lang="en" sz="1600">
                <a:latin typeface="Lato Light"/>
                <a:ea typeface="Lato Light"/>
                <a:cs typeface="Lato Light"/>
                <a:sym typeface="Lato Light"/>
              </a:rPr>
              <a:t>Data source change?</a:t>
            </a:r>
            <a:endParaRPr sz="1600">
              <a:latin typeface="Lato Light"/>
              <a:ea typeface="Lato Light"/>
              <a:cs typeface="Lato Light"/>
              <a:sym typeface="Lato Light"/>
            </a:endParaRPr>
          </a:p>
          <a:p>
            <a:pPr indent="-330200" lvl="1" marL="914400" rtl="0" algn="l">
              <a:lnSpc>
                <a:spcPct val="115000"/>
              </a:lnSpc>
              <a:spcBef>
                <a:spcPts val="1000"/>
              </a:spcBef>
              <a:spcAft>
                <a:spcPts val="0"/>
              </a:spcAft>
              <a:buSzPts val="1600"/>
              <a:buFont typeface="Lato Light"/>
              <a:buChar char="○"/>
            </a:pPr>
            <a:r>
              <a:rPr lang="en" sz="1600" strike="sngStrike">
                <a:latin typeface="Lato Light"/>
                <a:ea typeface="Lato Light"/>
                <a:cs typeface="Lato Light"/>
                <a:sym typeface="Lato Light"/>
              </a:rPr>
              <a:t>USED </a:t>
            </a:r>
            <a:r>
              <a:rPr lang="en" sz="1600">
                <a:latin typeface="Lato Light"/>
                <a:ea typeface="Lato Light"/>
                <a:cs typeface="Lato Light"/>
                <a:sym typeface="Lato Light"/>
              </a:rPr>
              <a:t>| NPRStoryCorp | Economist Obituaries | TedTalks | Internet footprints</a:t>
            </a:r>
            <a:endParaRPr sz="1600">
              <a:latin typeface="Lato Light"/>
              <a:ea typeface="Lato Light"/>
              <a:cs typeface="Lato Light"/>
              <a:sym typeface="Lato Light"/>
            </a:endParaRPr>
          </a:p>
          <a:p>
            <a:pPr indent="-330200" lvl="0" marL="457200" rtl="0" algn="l">
              <a:lnSpc>
                <a:spcPct val="115000"/>
              </a:lnSpc>
              <a:spcBef>
                <a:spcPts val="1000"/>
              </a:spcBef>
              <a:spcAft>
                <a:spcPts val="0"/>
              </a:spcAft>
              <a:buSzPts val="1600"/>
              <a:buFont typeface="Lato Light"/>
              <a:buChar char="●"/>
            </a:pPr>
            <a:r>
              <a:rPr lang="en" sz="1600">
                <a:latin typeface="Lato Light"/>
                <a:ea typeface="Lato Light"/>
                <a:cs typeface="Lato Light"/>
                <a:sym typeface="Lato Light"/>
              </a:rPr>
              <a:t>Generative model: evaluation challenge</a:t>
            </a:r>
            <a:endParaRPr sz="1600">
              <a:latin typeface="Lato Light"/>
              <a:ea typeface="Lato Light"/>
              <a:cs typeface="Lato Light"/>
              <a:sym typeface="Lato Light"/>
            </a:endParaRPr>
          </a:p>
          <a:p>
            <a:pPr indent="-330200" lvl="0" marL="457200" rtl="0" algn="l">
              <a:lnSpc>
                <a:spcPct val="115000"/>
              </a:lnSpc>
              <a:spcBef>
                <a:spcPts val="1000"/>
              </a:spcBef>
              <a:spcAft>
                <a:spcPts val="0"/>
              </a:spcAft>
              <a:buSzPts val="1600"/>
              <a:buFont typeface="Lato Light"/>
              <a:buChar char="●"/>
            </a:pPr>
            <a:r>
              <a:rPr lang="en" sz="1600">
                <a:latin typeface="Lato Light"/>
                <a:ea typeface="Lato Light"/>
                <a:cs typeface="Lato Light"/>
                <a:sym typeface="Lato Light"/>
              </a:rPr>
              <a:t>Additional resources: Need more technical help</a:t>
            </a:r>
            <a:endParaRPr sz="1600">
              <a:latin typeface="Lato Light"/>
              <a:ea typeface="Lato Light"/>
              <a:cs typeface="Lato Light"/>
              <a:sym typeface="Lato Light"/>
            </a:endParaRPr>
          </a:p>
          <a:p>
            <a:pPr indent="-330200" lvl="0" marL="457200" rtl="0" algn="l">
              <a:lnSpc>
                <a:spcPct val="115000"/>
              </a:lnSpc>
              <a:spcBef>
                <a:spcPts val="1000"/>
              </a:spcBef>
              <a:spcAft>
                <a:spcPts val="1000"/>
              </a:spcAft>
              <a:buSzPts val="1600"/>
              <a:buFont typeface="Lato Light"/>
              <a:buChar char="●"/>
            </a:pPr>
            <a:r>
              <a:rPr lang="en" sz="1600">
                <a:latin typeface="Lato Light"/>
                <a:ea typeface="Lato Light"/>
                <a:cs typeface="Lato Light"/>
                <a:sym typeface="Lato Light"/>
              </a:rPr>
              <a:t>Privacy: profiles are private &amp; users only submit what they want to be used  </a:t>
            </a:r>
            <a:endParaRPr sz="1600">
              <a:latin typeface="Lato Light"/>
              <a:ea typeface="Lato Light"/>
              <a:cs typeface="Lato Light"/>
              <a:sym typeface="La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2" name="Shape 8202"/>
        <p:cNvGrpSpPr/>
        <p:nvPr/>
      </p:nvGrpSpPr>
      <p:grpSpPr>
        <a:xfrm>
          <a:off x="0" y="0"/>
          <a:ext cx="0" cy="0"/>
          <a:chOff x="0" y="0"/>
          <a:chExt cx="0" cy="0"/>
        </a:xfrm>
      </p:grpSpPr>
      <p:sp>
        <p:nvSpPr>
          <p:cNvPr id="8203" name="Google Shape;8203;p4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Initial </a:t>
            </a:r>
            <a:r>
              <a:rPr lang="en"/>
              <a:t>Challenges</a:t>
            </a:r>
            <a:endParaRPr/>
          </a:p>
        </p:txBody>
      </p:sp>
      <p:sp>
        <p:nvSpPr>
          <p:cNvPr id="8204" name="Google Shape;8204;p45"/>
          <p:cNvSpPr txBox="1"/>
          <p:nvPr/>
        </p:nvSpPr>
        <p:spPr>
          <a:xfrm>
            <a:off x="415925" y="871200"/>
            <a:ext cx="5959800" cy="430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Lato Light"/>
                <a:ea typeface="Lato Light"/>
                <a:cs typeface="Lato Light"/>
                <a:sym typeface="Lato Light"/>
              </a:rPr>
              <a:t>D</a:t>
            </a:r>
            <a:r>
              <a:rPr lang="en" sz="2200">
                <a:latin typeface="Lato Light"/>
                <a:ea typeface="Lato Light"/>
                <a:cs typeface="Lato Light"/>
                <a:sym typeface="Lato Light"/>
              </a:rPr>
              <a:t>atasets</a:t>
            </a:r>
            <a:endParaRPr sz="22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 sz="1600">
                <a:latin typeface="Lato Light"/>
                <a:ea typeface="Lato Light"/>
                <a:cs typeface="Lato Light"/>
                <a:sym typeface="Lato Light"/>
              </a:rPr>
              <a:t>Internet </a:t>
            </a:r>
            <a:r>
              <a:rPr lang="en" sz="1600">
                <a:latin typeface="Lato Light"/>
                <a:ea typeface="Lato Light"/>
                <a:cs typeface="Lato Light"/>
                <a:sym typeface="Lato Light"/>
              </a:rPr>
              <a:t>footprint: webscrape </a:t>
            </a:r>
            <a:r>
              <a:rPr lang="en" sz="1600">
                <a:latin typeface="Lato Light"/>
                <a:ea typeface="Lato Light"/>
                <a:cs typeface="Lato Light"/>
                <a:sym typeface="Lato Light"/>
              </a:rPr>
              <a:t>as much information as possible of what this person left behind</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 sz="1600">
                <a:solidFill>
                  <a:schemeClr val="dk1"/>
                </a:solidFill>
                <a:latin typeface="Lato Light"/>
                <a:ea typeface="Lato Light"/>
                <a:cs typeface="Lato Light"/>
                <a:sym typeface="Lato Light"/>
              </a:rPr>
              <a:t>Demo: interview -&gt; transcribe, photos if there’s time</a:t>
            </a:r>
            <a:endParaRPr sz="1600">
              <a:solidFill>
                <a:schemeClr val="dk1"/>
              </a:solidFill>
              <a:latin typeface="Lato Light"/>
              <a:ea typeface="Lato Light"/>
              <a:cs typeface="Lato Light"/>
              <a:sym typeface="Lato Light"/>
            </a:endParaRPr>
          </a:p>
          <a:p>
            <a:pPr indent="0" lvl="0" marL="457200" rtl="0" algn="l">
              <a:spcBef>
                <a:spcPts val="0"/>
              </a:spcBef>
              <a:spcAft>
                <a:spcPts val="0"/>
              </a:spcAft>
              <a:buNone/>
            </a:pPr>
            <a:r>
              <a:rPr lang="en" sz="1600">
                <a:solidFill>
                  <a:schemeClr val="dk1"/>
                </a:solidFill>
                <a:latin typeface="Lato Light"/>
                <a:ea typeface="Lato Light"/>
                <a:cs typeface="Lato Light"/>
                <a:sym typeface="Lato Light"/>
              </a:rPr>
              <a:t>Currently considering famous ppl, movie characters, ourselves (choose 1)</a:t>
            </a:r>
            <a:endParaRPr sz="1600">
              <a:solidFill>
                <a:schemeClr val="dk1"/>
              </a:solidFill>
              <a:latin typeface="Lato Light"/>
              <a:ea typeface="Lato Light"/>
              <a:cs typeface="Lato Light"/>
              <a:sym typeface="Lato Light"/>
            </a:endParaRPr>
          </a:p>
          <a:p>
            <a:pPr indent="0" lvl="0" marL="457200" rtl="0" algn="l">
              <a:spcBef>
                <a:spcPts val="0"/>
              </a:spcBef>
              <a:spcAft>
                <a:spcPts val="0"/>
              </a:spcAft>
              <a:buNone/>
            </a:pPr>
            <a:r>
              <a:t/>
            </a:r>
            <a:endParaRPr>
              <a:latin typeface="Lato Light"/>
              <a:ea typeface="Lato Light"/>
              <a:cs typeface="Lato Light"/>
              <a:sym typeface="Lato Light"/>
            </a:endParaRPr>
          </a:p>
          <a:p>
            <a:pPr indent="0" lvl="0" marL="0" rtl="0" algn="l">
              <a:spcBef>
                <a:spcPts val="0"/>
              </a:spcBef>
              <a:spcAft>
                <a:spcPts val="0"/>
              </a:spcAft>
              <a:buNone/>
            </a:pPr>
            <a:r>
              <a:rPr lang="en" sz="2200">
                <a:latin typeface="Lato Light"/>
                <a:ea typeface="Lato Light"/>
                <a:cs typeface="Lato Light"/>
                <a:sym typeface="Lato Light"/>
              </a:rPr>
              <a:t>NLP </a:t>
            </a:r>
            <a:r>
              <a:rPr lang="en" sz="2200">
                <a:latin typeface="Lato Light"/>
                <a:ea typeface="Lato Light"/>
                <a:cs typeface="Lato Light"/>
                <a:sym typeface="Lato Light"/>
              </a:rPr>
              <a:t>Evaluation</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 sz="1600">
                <a:latin typeface="Lato Light"/>
                <a:ea typeface="Lato Light"/>
                <a:cs typeface="Lato Light"/>
                <a:sym typeface="Lato Light"/>
              </a:rPr>
              <a:t>How do we know how accurate GPT can represent a person? Perplexity metric not enough?</a:t>
            </a:r>
            <a:endParaRPr sz="1600">
              <a:latin typeface="Lato Light"/>
              <a:ea typeface="Lato Light"/>
              <a:cs typeface="Lato Light"/>
              <a:sym typeface="Lato Light"/>
            </a:endParaRPr>
          </a:p>
          <a:p>
            <a:pPr indent="0" lvl="0" marL="457200" rtl="0" algn="l">
              <a:spcBef>
                <a:spcPts val="0"/>
              </a:spcBef>
              <a:spcAft>
                <a:spcPts val="0"/>
              </a:spcAft>
              <a:buNone/>
            </a:pPr>
            <a:r>
              <a:t/>
            </a:r>
            <a:endParaRPr>
              <a:latin typeface="Lato Light"/>
              <a:ea typeface="Lato Light"/>
              <a:cs typeface="Lato Light"/>
              <a:sym typeface="Lato Light"/>
            </a:endParaRPr>
          </a:p>
          <a:p>
            <a:pPr indent="0" lvl="0" marL="0" rtl="0" algn="l">
              <a:spcBef>
                <a:spcPts val="0"/>
              </a:spcBef>
              <a:spcAft>
                <a:spcPts val="0"/>
              </a:spcAft>
              <a:buNone/>
            </a:pPr>
            <a:r>
              <a:rPr lang="en" sz="2200">
                <a:latin typeface="Lato Light"/>
                <a:ea typeface="Lato Light"/>
                <a:cs typeface="Lato Light"/>
                <a:sym typeface="Lato Light"/>
              </a:rPr>
              <a:t>Customer Validation</a:t>
            </a:r>
            <a:endParaRPr>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 sz="1600">
                <a:latin typeface="Lato Light"/>
                <a:ea typeface="Lato Light"/>
                <a:cs typeface="Lato Light"/>
                <a:sym typeface="Lato Light"/>
              </a:rPr>
              <a:t>Pre-product survey is being filled out</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Char char="●"/>
            </a:pPr>
            <a:r>
              <a:rPr lang="en" sz="1600">
                <a:latin typeface="Lato Light"/>
                <a:ea typeface="Lato Light"/>
                <a:cs typeface="Lato Light"/>
                <a:sym typeface="Lato Light"/>
              </a:rPr>
              <a:t>End user testing needs to be evaluated by people who know this person</a:t>
            </a:r>
            <a:r>
              <a:rPr lang="en" sz="1600">
                <a:latin typeface="Lato Light"/>
                <a:ea typeface="Lato Light"/>
                <a:cs typeface="Lato Light"/>
                <a:sym typeface="Lato Light"/>
              </a:rPr>
              <a:t>.</a:t>
            </a:r>
            <a:endParaRPr sz="1600">
              <a:latin typeface="Lato Light"/>
              <a:ea typeface="Lato Light"/>
              <a:cs typeface="Lato Light"/>
              <a:sym typeface="Lato Light"/>
            </a:endParaRPr>
          </a:p>
          <a:p>
            <a:pPr indent="0" lvl="0" marL="0" rtl="0" algn="l">
              <a:spcBef>
                <a:spcPts val="0"/>
              </a:spcBef>
              <a:spcAft>
                <a:spcPts val="0"/>
              </a:spcAft>
              <a:buNone/>
            </a:pPr>
            <a:r>
              <a:t/>
            </a:r>
            <a:endParaRPr>
              <a:latin typeface="Lato Light"/>
              <a:ea typeface="Lato Light"/>
              <a:cs typeface="Lato Light"/>
              <a:sym typeface="Lato Light"/>
            </a:endParaRPr>
          </a:p>
        </p:txBody>
      </p:sp>
      <p:pic>
        <p:nvPicPr>
          <p:cNvPr id="8205" name="Google Shape;8205;p45"/>
          <p:cNvPicPr preferRelativeResize="0"/>
          <p:nvPr/>
        </p:nvPicPr>
        <p:blipFill>
          <a:blip r:embed="rId3">
            <a:alphaModFix/>
          </a:blip>
          <a:stretch>
            <a:fillRect/>
          </a:stretch>
        </p:blipFill>
        <p:spPr>
          <a:xfrm>
            <a:off x="6156175" y="1260413"/>
            <a:ext cx="2756275" cy="2756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9" name="Shape 8209"/>
        <p:cNvGrpSpPr/>
        <p:nvPr/>
      </p:nvGrpSpPr>
      <p:grpSpPr>
        <a:xfrm>
          <a:off x="0" y="0"/>
          <a:ext cx="0" cy="0"/>
          <a:chOff x="0" y="0"/>
          <a:chExt cx="0" cy="0"/>
        </a:xfrm>
      </p:grpSpPr>
      <p:sp>
        <p:nvSpPr>
          <p:cNvPr id="8210" name="Google Shape;8210;p46"/>
          <p:cNvSpPr txBox="1"/>
          <p:nvPr>
            <p:ph type="ctrTitle"/>
          </p:nvPr>
        </p:nvSpPr>
        <p:spPr>
          <a:xfrm>
            <a:off x="264075" y="1276350"/>
            <a:ext cx="8520600" cy="143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t>Appendix</a:t>
            </a:r>
            <a:endParaRPr sz="3600">
              <a:latin typeface="Lato Light"/>
              <a:ea typeface="Lato Light"/>
              <a:cs typeface="Lato Light"/>
              <a:sym typeface="La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4" name="Shape 8214"/>
        <p:cNvGrpSpPr/>
        <p:nvPr/>
      </p:nvGrpSpPr>
      <p:grpSpPr>
        <a:xfrm>
          <a:off x="0" y="0"/>
          <a:ext cx="0" cy="0"/>
          <a:chOff x="0" y="0"/>
          <a:chExt cx="0" cy="0"/>
        </a:xfrm>
      </p:grpSpPr>
      <p:pic>
        <p:nvPicPr>
          <p:cNvPr id="8215" name="Google Shape;8215;p47"/>
          <p:cNvPicPr preferRelativeResize="0"/>
          <p:nvPr/>
        </p:nvPicPr>
        <p:blipFill>
          <a:blip r:embed="rId3">
            <a:alphaModFix/>
          </a:blip>
          <a:stretch>
            <a:fillRect/>
          </a:stretch>
        </p:blipFill>
        <p:spPr>
          <a:xfrm>
            <a:off x="3112350" y="361950"/>
            <a:ext cx="2919300" cy="4419599"/>
          </a:xfrm>
          <a:prstGeom prst="rect">
            <a:avLst/>
          </a:prstGeom>
          <a:noFill/>
          <a:ln>
            <a:noFill/>
          </a:ln>
        </p:spPr>
      </p:pic>
      <p:pic>
        <p:nvPicPr>
          <p:cNvPr id="8216" name="Google Shape;8216;p47"/>
          <p:cNvPicPr preferRelativeResize="0"/>
          <p:nvPr/>
        </p:nvPicPr>
        <p:blipFill>
          <a:blip r:embed="rId4">
            <a:alphaModFix/>
          </a:blip>
          <a:stretch>
            <a:fillRect/>
          </a:stretch>
        </p:blipFill>
        <p:spPr>
          <a:xfrm>
            <a:off x="204350" y="361951"/>
            <a:ext cx="2611053" cy="1415675"/>
          </a:xfrm>
          <a:prstGeom prst="rect">
            <a:avLst/>
          </a:prstGeom>
          <a:noFill/>
          <a:ln>
            <a:noFill/>
          </a:ln>
        </p:spPr>
      </p:pic>
      <p:pic>
        <p:nvPicPr>
          <p:cNvPr id="8217" name="Google Shape;8217;p47"/>
          <p:cNvPicPr preferRelativeResize="0"/>
          <p:nvPr/>
        </p:nvPicPr>
        <p:blipFill rotWithShape="1">
          <a:blip r:embed="rId5">
            <a:alphaModFix/>
          </a:blip>
          <a:srcRect b="0" l="0" r="23971" t="6890"/>
          <a:stretch/>
        </p:blipFill>
        <p:spPr>
          <a:xfrm>
            <a:off x="6413500" y="361954"/>
            <a:ext cx="2324398" cy="1930724"/>
          </a:xfrm>
          <a:prstGeom prst="rect">
            <a:avLst/>
          </a:prstGeom>
          <a:noFill/>
          <a:ln>
            <a:noFill/>
          </a:ln>
        </p:spPr>
      </p:pic>
      <p:pic>
        <p:nvPicPr>
          <p:cNvPr id="8218" name="Google Shape;8218;p47"/>
          <p:cNvPicPr preferRelativeResize="0"/>
          <p:nvPr/>
        </p:nvPicPr>
        <p:blipFill>
          <a:blip r:embed="rId6">
            <a:alphaModFix/>
          </a:blip>
          <a:stretch>
            <a:fillRect/>
          </a:stretch>
        </p:blipFill>
        <p:spPr>
          <a:xfrm>
            <a:off x="228600" y="2772675"/>
            <a:ext cx="2144249" cy="1415675"/>
          </a:xfrm>
          <a:prstGeom prst="rect">
            <a:avLst/>
          </a:prstGeom>
          <a:noFill/>
          <a:ln>
            <a:noFill/>
          </a:ln>
        </p:spPr>
      </p:pic>
      <p:pic>
        <p:nvPicPr>
          <p:cNvPr id="8219" name="Google Shape;8219;p47"/>
          <p:cNvPicPr preferRelativeResize="0"/>
          <p:nvPr/>
        </p:nvPicPr>
        <p:blipFill>
          <a:blip r:embed="rId7">
            <a:alphaModFix/>
          </a:blip>
          <a:stretch>
            <a:fillRect/>
          </a:stretch>
        </p:blipFill>
        <p:spPr>
          <a:xfrm>
            <a:off x="6496475" y="2811275"/>
            <a:ext cx="2203001" cy="1681001"/>
          </a:xfrm>
          <a:prstGeom prst="rect">
            <a:avLst/>
          </a:prstGeom>
          <a:noFill/>
          <a:ln>
            <a:noFill/>
          </a:ln>
        </p:spPr>
      </p:pic>
      <p:sp>
        <p:nvSpPr>
          <p:cNvPr id="8220" name="Google Shape;8220;p47"/>
          <p:cNvSpPr txBox="1"/>
          <p:nvPr/>
        </p:nvSpPr>
        <p:spPr>
          <a:xfrm>
            <a:off x="230675" y="1777625"/>
            <a:ext cx="255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Family reunion</a:t>
            </a:r>
            <a:endParaRPr>
              <a:latin typeface="Lato Light"/>
              <a:ea typeface="Lato Light"/>
              <a:cs typeface="Lato Light"/>
              <a:sym typeface="Lato Light"/>
            </a:endParaRPr>
          </a:p>
        </p:txBody>
      </p:sp>
      <p:sp>
        <p:nvSpPr>
          <p:cNvPr id="8221" name="Google Shape;8221;p47"/>
          <p:cNvSpPr txBox="1"/>
          <p:nvPr/>
        </p:nvSpPr>
        <p:spPr>
          <a:xfrm>
            <a:off x="89125" y="4188350"/>
            <a:ext cx="255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Mom’s birthday</a:t>
            </a:r>
            <a:endParaRPr>
              <a:latin typeface="Lato Light"/>
              <a:ea typeface="Lato Light"/>
              <a:cs typeface="Lato Light"/>
              <a:sym typeface="Lato Light"/>
            </a:endParaRPr>
          </a:p>
        </p:txBody>
      </p:sp>
      <p:sp>
        <p:nvSpPr>
          <p:cNvPr id="8222" name="Google Shape;8222;p47"/>
          <p:cNvSpPr txBox="1"/>
          <p:nvPr/>
        </p:nvSpPr>
        <p:spPr>
          <a:xfrm>
            <a:off x="6369400" y="2292675"/>
            <a:ext cx="255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Friends reunion</a:t>
            </a:r>
            <a:endParaRPr>
              <a:latin typeface="Lato Light"/>
              <a:ea typeface="Lato Light"/>
              <a:cs typeface="Lato Light"/>
              <a:sym typeface="Lato Light"/>
            </a:endParaRPr>
          </a:p>
        </p:txBody>
      </p:sp>
      <p:sp>
        <p:nvSpPr>
          <p:cNvPr id="8223" name="Google Shape;8223;p47"/>
          <p:cNvSpPr txBox="1"/>
          <p:nvPr/>
        </p:nvSpPr>
        <p:spPr>
          <a:xfrm>
            <a:off x="6413500" y="4492275"/>
            <a:ext cx="255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Birth of your child</a:t>
            </a:r>
            <a:endParaRPr>
              <a:latin typeface="Lato Light"/>
              <a:ea typeface="Lato Light"/>
              <a:cs typeface="Lato Light"/>
              <a:sym typeface="La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7" name="Shape 8227"/>
        <p:cNvGrpSpPr/>
        <p:nvPr/>
      </p:nvGrpSpPr>
      <p:grpSpPr>
        <a:xfrm>
          <a:off x="0" y="0"/>
          <a:ext cx="0" cy="0"/>
          <a:chOff x="0" y="0"/>
          <a:chExt cx="0" cy="0"/>
        </a:xfrm>
      </p:grpSpPr>
      <p:sp>
        <p:nvSpPr>
          <p:cNvPr id="8228" name="Google Shape;8228;p48"/>
          <p:cNvSpPr txBox="1"/>
          <p:nvPr>
            <p:ph type="title"/>
          </p:nvPr>
        </p:nvSpPr>
        <p:spPr>
          <a:xfrm>
            <a:off x="278400" y="182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Lato"/>
                <a:ea typeface="Lato"/>
                <a:cs typeface="Lato"/>
                <a:sym typeface="Lato"/>
              </a:rPr>
              <a:t>Approach</a:t>
            </a:r>
            <a:endParaRPr>
              <a:latin typeface="Lato"/>
              <a:ea typeface="Lato"/>
              <a:cs typeface="Lato"/>
              <a:sym typeface="Lato"/>
            </a:endParaRPr>
          </a:p>
        </p:txBody>
      </p:sp>
      <p:sp>
        <p:nvSpPr>
          <p:cNvPr id="8229" name="Google Shape;8229;p48"/>
          <p:cNvSpPr txBox="1"/>
          <p:nvPr/>
        </p:nvSpPr>
        <p:spPr>
          <a:xfrm>
            <a:off x="796225" y="355275"/>
            <a:ext cx="226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Process &amp; Mockup</a:t>
            </a:r>
            <a:endParaRPr b="1">
              <a:latin typeface="Lato"/>
              <a:ea typeface="Lato"/>
              <a:cs typeface="Lato"/>
              <a:sym typeface="Lato"/>
            </a:endParaRPr>
          </a:p>
        </p:txBody>
      </p:sp>
      <p:sp>
        <p:nvSpPr>
          <p:cNvPr id="8230" name="Google Shape;8230;p48"/>
          <p:cNvSpPr txBox="1"/>
          <p:nvPr/>
        </p:nvSpPr>
        <p:spPr>
          <a:xfrm>
            <a:off x="5577325" y="355275"/>
            <a:ext cx="145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Pipeline</a:t>
            </a:r>
            <a:endParaRPr b="1">
              <a:latin typeface="Lato"/>
              <a:ea typeface="Lato"/>
              <a:cs typeface="Lato"/>
              <a:sym typeface="Lato"/>
            </a:endParaRPr>
          </a:p>
        </p:txBody>
      </p:sp>
      <p:pic>
        <p:nvPicPr>
          <p:cNvPr id="8231" name="Google Shape;8231;p48"/>
          <p:cNvPicPr preferRelativeResize="0"/>
          <p:nvPr/>
        </p:nvPicPr>
        <p:blipFill>
          <a:blip r:embed="rId3">
            <a:alphaModFix/>
          </a:blip>
          <a:stretch>
            <a:fillRect/>
          </a:stretch>
        </p:blipFill>
        <p:spPr>
          <a:xfrm>
            <a:off x="3970750" y="4179300"/>
            <a:ext cx="808100" cy="695707"/>
          </a:xfrm>
          <a:prstGeom prst="rect">
            <a:avLst/>
          </a:prstGeom>
          <a:noFill/>
          <a:ln>
            <a:noFill/>
          </a:ln>
        </p:spPr>
      </p:pic>
      <p:pic>
        <p:nvPicPr>
          <p:cNvPr id="8232" name="Google Shape;8232;p48"/>
          <p:cNvPicPr preferRelativeResize="0"/>
          <p:nvPr/>
        </p:nvPicPr>
        <p:blipFill>
          <a:blip r:embed="rId4">
            <a:alphaModFix/>
          </a:blip>
          <a:stretch>
            <a:fillRect/>
          </a:stretch>
        </p:blipFill>
        <p:spPr>
          <a:xfrm>
            <a:off x="3970750" y="3282300"/>
            <a:ext cx="808112" cy="838425"/>
          </a:xfrm>
          <a:prstGeom prst="rect">
            <a:avLst/>
          </a:prstGeom>
          <a:noFill/>
          <a:ln>
            <a:noFill/>
          </a:ln>
        </p:spPr>
      </p:pic>
      <p:pic>
        <p:nvPicPr>
          <p:cNvPr id="8233" name="Google Shape;8233;p48"/>
          <p:cNvPicPr preferRelativeResize="0"/>
          <p:nvPr/>
        </p:nvPicPr>
        <p:blipFill>
          <a:blip r:embed="rId5">
            <a:alphaModFix/>
          </a:blip>
          <a:stretch>
            <a:fillRect/>
          </a:stretch>
        </p:blipFill>
        <p:spPr>
          <a:xfrm>
            <a:off x="7877875" y="3383805"/>
            <a:ext cx="808101" cy="795508"/>
          </a:xfrm>
          <a:prstGeom prst="rect">
            <a:avLst/>
          </a:prstGeom>
          <a:noFill/>
          <a:ln>
            <a:noFill/>
          </a:ln>
        </p:spPr>
      </p:pic>
      <p:pic>
        <p:nvPicPr>
          <p:cNvPr id="8234" name="Google Shape;8234;p48"/>
          <p:cNvPicPr preferRelativeResize="0"/>
          <p:nvPr/>
        </p:nvPicPr>
        <p:blipFill>
          <a:blip r:embed="rId6">
            <a:alphaModFix/>
          </a:blip>
          <a:stretch>
            <a:fillRect/>
          </a:stretch>
        </p:blipFill>
        <p:spPr>
          <a:xfrm>
            <a:off x="7751700" y="4387112"/>
            <a:ext cx="1216728" cy="487875"/>
          </a:xfrm>
          <a:prstGeom prst="rect">
            <a:avLst/>
          </a:prstGeom>
          <a:noFill/>
          <a:ln>
            <a:noFill/>
          </a:ln>
        </p:spPr>
      </p:pic>
      <p:pic>
        <p:nvPicPr>
          <p:cNvPr id="8235" name="Google Shape;8235;p48"/>
          <p:cNvPicPr preferRelativeResize="0"/>
          <p:nvPr/>
        </p:nvPicPr>
        <p:blipFill>
          <a:blip r:embed="rId7">
            <a:alphaModFix/>
          </a:blip>
          <a:stretch>
            <a:fillRect/>
          </a:stretch>
        </p:blipFill>
        <p:spPr>
          <a:xfrm>
            <a:off x="4324877" y="839450"/>
            <a:ext cx="4116154" cy="4035550"/>
          </a:xfrm>
          <a:prstGeom prst="rect">
            <a:avLst/>
          </a:prstGeom>
          <a:noFill/>
          <a:ln>
            <a:noFill/>
          </a:ln>
        </p:spPr>
      </p:pic>
      <p:pic>
        <p:nvPicPr>
          <p:cNvPr id="8236" name="Google Shape;8236;p48"/>
          <p:cNvPicPr preferRelativeResize="0"/>
          <p:nvPr/>
        </p:nvPicPr>
        <p:blipFill>
          <a:blip r:embed="rId8">
            <a:alphaModFix/>
          </a:blip>
          <a:stretch>
            <a:fillRect/>
          </a:stretch>
        </p:blipFill>
        <p:spPr>
          <a:xfrm>
            <a:off x="552263" y="1971000"/>
            <a:ext cx="2749030" cy="3112550"/>
          </a:xfrm>
          <a:prstGeom prst="rect">
            <a:avLst/>
          </a:prstGeom>
          <a:noFill/>
          <a:ln>
            <a:noFill/>
          </a:ln>
        </p:spPr>
      </p:pic>
      <p:pic>
        <p:nvPicPr>
          <p:cNvPr id="8237" name="Google Shape;8237;p48"/>
          <p:cNvPicPr preferRelativeResize="0"/>
          <p:nvPr/>
        </p:nvPicPr>
        <p:blipFill>
          <a:blip r:embed="rId9">
            <a:alphaModFix/>
          </a:blip>
          <a:stretch>
            <a:fillRect/>
          </a:stretch>
        </p:blipFill>
        <p:spPr>
          <a:xfrm>
            <a:off x="550100" y="839450"/>
            <a:ext cx="2832825" cy="1191500"/>
          </a:xfrm>
          <a:prstGeom prst="rect">
            <a:avLst/>
          </a:prstGeom>
          <a:noFill/>
          <a:ln>
            <a:noFill/>
          </a:ln>
        </p:spPr>
      </p:pic>
      <p:sp>
        <p:nvSpPr>
          <p:cNvPr id="8238" name="Google Shape;8238;p48"/>
          <p:cNvSpPr/>
          <p:nvPr/>
        </p:nvSpPr>
        <p:spPr>
          <a:xfrm>
            <a:off x="5064500" y="3383800"/>
            <a:ext cx="1358400" cy="169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48"/>
          <p:cNvSpPr txBox="1"/>
          <p:nvPr/>
        </p:nvSpPr>
        <p:spPr>
          <a:xfrm>
            <a:off x="5410800" y="3383800"/>
            <a:ext cx="7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MVP</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3" name="Shape 8243"/>
        <p:cNvGrpSpPr/>
        <p:nvPr/>
      </p:nvGrpSpPr>
      <p:grpSpPr>
        <a:xfrm>
          <a:off x="0" y="0"/>
          <a:ext cx="0" cy="0"/>
          <a:chOff x="0" y="0"/>
          <a:chExt cx="0" cy="0"/>
        </a:xfrm>
      </p:grpSpPr>
      <p:sp>
        <p:nvSpPr>
          <p:cNvPr id="8244" name="Google Shape;8244;p49"/>
          <p:cNvSpPr txBox="1"/>
          <p:nvPr>
            <p:ph type="title"/>
          </p:nvPr>
        </p:nvSpPr>
        <p:spPr>
          <a:xfrm>
            <a:off x="311700" y="317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Guardrail Models</a:t>
            </a:r>
            <a:endParaRPr sz="2400">
              <a:solidFill>
                <a:srgbClr val="666666"/>
              </a:solidFill>
              <a:latin typeface="Lato"/>
              <a:ea typeface="Lato"/>
              <a:cs typeface="Lato"/>
              <a:sym typeface="Lato"/>
            </a:endParaRPr>
          </a:p>
          <a:p>
            <a:pPr indent="0" lvl="0" marL="0" rtl="0" algn="l">
              <a:spcBef>
                <a:spcPts val="0"/>
              </a:spcBef>
              <a:spcAft>
                <a:spcPts val="0"/>
              </a:spcAft>
              <a:buNone/>
            </a:pPr>
            <a:r>
              <a:t/>
            </a:r>
            <a:endParaRPr sz="2400">
              <a:solidFill>
                <a:srgbClr val="666666"/>
              </a:solidFill>
              <a:latin typeface="Lato"/>
              <a:ea typeface="Lato"/>
              <a:cs typeface="Lato"/>
              <a:sym typeface="Lato"/>
            </a:endParaRPr>
          </a:p>
        </p:txBody>
      </p:sp>
      <p:graphicFrame>
        <p:nvGraphicFramePr>
          <p:cNvPr id="8245" name="Google Shape;8245;p49"/>
          <p:cNvGraphicFramePr/>
          <p:nvPr/>
        </p:nvGraphicFramePr>
        <p:xfrm>
          <a:off x="311700" y="1252775"/>
          <a:ext cx="3000000" cy="3000000"/>
        </p:xfrm>
        <a:graphic>
          <a:graphicData uri="http://schemas.openxmlformats.org/drawingml/2006/table">
            <a:tbl>
              <a:tblPr>
                <a:noFill/>
                <a:tableStyleId>{0C0DC25F-1E14-499F-8AC2-B2C85FA0BFB9}</a:tableStyleId>
              </a:tblPr>
              <a:tblGrid>
                <a:gridCol w="1152650"/>
                <a:gridCol w="3107650"/>
              </a:tblGrid>
              <a:tr h="498550">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Model</a:t>
                      </a:r>
                      <a:endParaRPr sz="19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700">
                          <a:solidFill>
                            <a:schemeClr val="dk1"/>
                          </a:solidFill>
                          <a:latin typeface="Lato Light"/>
                          <a:ea typeface="Lato Light"/>
                          <a:cs typeface="Lato Light"/>
                          <a:sym typeface="Lato Light"/>
                        </a:rPr>
                        <a:t>BERTopic</a:t>
                      </a:r>
                      <a:endParaRPr sz="17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14150">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Training</a:t>
                      </a:r>
                      <a:endParaRPr sz="19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700">
                          <a:solidFill>
                            <a:schemeClr val="dk1"/>
                          </a:solidFill>
                          <a:latin typeface="Lato Light"/>
                          <a:ea typeface="Lato Light"/>
                          <a:cs typeface="Lato Light"/>
                          <a:sym typeface="Lato Light"/>
                        </a:rPr>
                        <a:t>Fine-tuned on train set</a:t>
                      </a:r>
                      <a:endParaRPr sz="17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739775">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Learning</a:t>
                      </a:r>
                      <a:endParaRPr sz="19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dk1"/>
                          </a:solidFill>
                          <a:latin typeface="Lato Light"/>
                          <a:ea typeface="Lato Light"/>
                          <a:cs typeface="Lato Light"/>
                          <a:sym typeface="Lato Light"/>
                        </a:rPr>
                        <a:t>Two-step search (keyword &amp; semantic)</a:t>
                      </a:r>
                      <a:endParaRPr sz="1700">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98550">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Params</a:t>
                      </a:r>
                      <a:endParaRPr sz="1900">
                        <a:solidFill>
                          <a:schemeClr val="dk1"/>
                        </a:solidFill>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dk1"/>
                          </a:solidFill>
                          <a:latin typeface="Lato Light"/>
                          <a:ea typeface="Lato Light"/>
                          <a:cs typeface="Lato Light"/>
                          <a:sym typeface="Lato Light"/>
                        </a:rPr>
                        <a:t>max_rank</a:t>
                      </a:r>
                      <a:endParaRPr sz="1700">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1098575">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Dataset</a:t>
                      </a:r>
                      <a:endParaRPr sz="19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700">
                          <a:solidFill>
                            <a:schemeClr val="dk1"/>
                          </a:solidFill>
                          <a:latin typeface="Lato Light"/>
                          <a:ea typeface="Lato Light"/>
                          <a:cs typeface="Lato Light"/>
                          <a:sym typeface="Lato Light"/>
                        </a:rPr>
                        <a:t>655documents</a:t>
                      </a:r>
                      <a:endParaRPr sz="1700">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graphicFrame>
        <p:nvGraphicFramePr>
          <p:cNvPr id="8246" name="Google Shape;8246;p49"/>
          <p:cNvGraphicFramePr/>
          <p:nvPr/>
        </p:nvGraphicFramePr>
        <p:xfrm>
          <a:off x="4572000" y="1252775"/>
          <a:ext cx="3000000" cy="3000000"/>
        </p:xfrm>
        <a:graphic>
          <a:graphicData uri="http://schemas.openxmlformats.org/drawingml/2006/table">
            <a:tbl>
              <a:tblPr>
                <a:noFill/>
                <a:tableStyleId>{0C0DC25F-1E14-499F-8AC2-B2C85FA0BFB9}</a:tableStyleId>
              </a:tblPr>
              <a:tblGrid>
                <a:gridCol w="1174875"/>
                <a:gridCol w="3167625"/>
              </a:tblGrid>
              <a:tr h="498550">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Model</a:t>
                      </a:r>
                      <a:endParaRPr sz="19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700">
                          <a:solidFill>
                            <a:schemeClr val="dk1"/>
                          </a:solidFill>
                          <a:latin typeface="Lato Light"/>
                          <a:ea typeface="Lato Light"/>
                          <a:cs typeface="Lato Light"/>
                          <a:sym typeface="Lato Light"/>
                        </a:rPr>
                        <a:t>BERTopic</a:t>
                      </a:r>
                      <a:endParaRPr sz="17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14150">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Training</a:t>
                      </a:r>
                      <a:endParaRPr sz="19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700">
                          <a:solidFill>
                            <a:schemeClr val="dk1"/>
                          </a:solidFill>
                          <a:latin typeface="Lato Light"/>
                          <a:ea typeface="Lato Light"/>
                          <a:cs typeface="Lato Light"/>
                          <a:sym typeface="Lato Light"/>
                        </a:rPr>
                        <a:t>None</a:t>
                      </a:r>
                      <a:endParaRPr sz="17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739775">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Learning</a:t>
                      </a:r>
                      <a:endParaRPr sz="19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dk1"/>
                          </a:solidFill>
                          <a:latin typeface="Lato Light"/>
                          <a:ea typeface="Lato Light"/>
                          <a:cs typeface="Lato Light"/>
                          <a:sym typeface="Lato Light"/>
                        </a:rPr>
                        <a:t>Two-step search (keyword &amp; semantic)</a:t>
                      </a:r>
                      <a:endParaRPr sz="1700">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98550">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Params</a:t>
                      </a:r>
                      <a:endParaRPr sz="1900">
                        <a:solidFill>
                          <a:schemeClr val="dk1"/>
                        </a:solidFill>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dk1"/>
                          </a:solidFill>
                          <a:latin typeface="Lato Light"/>
                          <a:ea typeface="Lato Light"/>
                          <a:cs typeface="Lato Light"/>
                          <a:sym typeface="Lato Light"/>
                        </a:rPr>
                        <a:t>max_rank</a:t>
                      </a:r>
                      <a:endParaRPr sz="1700">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1098575">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Dataset</a:t>
                      </a:r>
                      <a:endParaRPr sz="19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700">
                          <a:solidFill>
                            <a:schemeClr val="dk1"/>
                          </a:solidFill>
                          <a:latin typeface="Lato Light"/>
                          <a:ea typeface="Lato Light"/>
                          <a:cs typeface="Lato Light"/>
                          <a:sym typeface="Lato Light"/>
                        </a:rPr>
                        <a:t>711 documents</a:t>
                      </a:r>
                      <a:endParaRPr sz="1700">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7"/>
          <p:cNvPicPr preferRelativeResize="0"/>
          <p:nvPr/>
        </p:nvPicPr>
        <p:blipFill>
          <a:blip r:embed="rId3">
            <a:alphaModFix/>
          </a:blip>
          <a:stretch>
            <a:fillRect/>
          </a:stretch>
        </p:blipFill>
        <p:spPr>
          <a:xfrm>
            <a:off x="4968922" y="1480975"/>
            <a:ext cx="3876000" cy="2448300"/>
          </a:xfrm>
          <a:prstGeom prst="roundRect">
            <a:avLst>
              <a:gd fmla="val 2547" name="adj"/>
            </a:avLst>
          </a:prstGeom>
          <a:noFill/>
          <a:ln>
            <a:noFill/>
          </a:ln>
        </p:spPr>
      </p:pic>
      <p:sp>
        <p:nvSpPr>
          <p:cNvPr id="115" name="Google Shape;115;p27"/>
          <p:cNvSpPr txBox="1"/>
          <p:nvPr/>
        </p:nvSpPr>
        <p:spPr>
          <a:xfrm>
            <a:off x="209450" y="1347625"/>
            <a:ext cx="22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6" name="Google Shape;116;p27"/>
          <p:cNvSpPr txBox="1"/>
          <p:nvPr/>
        </p:nvSpPr>
        <p:spPr>
          <a:xfrm>
            <a:off x="519925" y="1026300"/>
            <a:ext cx="4449000" cy="3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900">
                <a:solidFill>
                  <a:schemeClr val="dk1"/>
                </a:solidFill>
                <a:latin typeface="Lato Light"/>
                <a:ea typeface="Lato Light"/>
                <a:cs typeface="Lato Light"/>
                <a:sym typeface="Lato Light"/>
              </a:rPr>
              <a:t>Problem</a:t>
            </a:r>
            <a:endParaRPr sz="29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
                <a:solidFill>
                  <a:schemeClr val="dk1"/>
                </a:solidFill>
                <a:latin typeface="Lato Light"/>
                <a:ea typeface="Lato Light"/>
                <a:cs typeface="Lato Light"/>
                <a:sym typeface="Lato Light"/>
              </a:rPr>
              <a:t>When our loved ones</a:t>
            </a:r>
            <a:r>
              <a:rPr lang="en">
                <a:solidFill>
                  <a:schemeClr val="dk1"/>
                </a:solidFill>
                <a:latin typeface="Lato Light"/>
                <a:ea typeface="Lato Light"/>
                <a:cs typeface="Lato Light"/>
                <a:sym typeface="Lato Light"/>
              </a:rPr>
              <a:t> are </a:t>
            </a:r>
            <a:r>
              <a:rPr lang="en">
                <a:solidFill>
                  <a:schemeClr val="dk1"/>
                </a:solidFill>
                <a:latin typeface="Lato Light"/>
                <a:ea typeface="Lato Light"/>
                <a:cs typeface="Lato Light"/>
                <a:sym typeface="Lato Light"/>
              </a:rPr>
              <a:t>gone, the memories about them fade away with time. For some, memories don’t even exist.</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11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2800">
                <a:solidFill>
                  <a:schemeClr val="dk1"/>
                </a:solidFill>
                <a:latin typeface="Lato Light"/>
                <a:ea typeface="Lato Light"/>
                <a:cs typeface="Lato Light"/>
                <a:sym typeface="Lato Light"/>
              </a:rPr>
              <a:t>MemorAI</a:t>
            </a:r>
            <a:endParaRPr sz="34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rPr lang="en">
                <a:solidFill>
                  <a:schemeClr val="dk1"/>
                </a:solidFill>
                <a:latin typeface="Lato Light"/>
                <a:ea typeface="Lato Light"/>
                <a:cs typeface="Lato Light"/>
                <a:sym typeface="Lato Light"/>
              </a:rPr>
              <a:t>MemorAI solves the problem by </a:t>
            </a:r>
            <a:r>
              <a:rPr lang="en">
                <a:solidFill>
                  <a:srgbClr val="A61C00"/>
                </a:solidFill>
                <a:latin typeface="Lato Light"/>
                <a:ea typeface="Lato Light"/>
                <a:cs typeface="Lato Light"/>
                <a:sym typeface="Lato Light"/>
              </a:rPr>
              <a:t>preserving two things about our loved ones</a:t>
            </a:r>
            <a:r>
              <a:rPr lang="en">
                <a:solidFill>
                  <a:schemeClr val="dk1"/>
                </a:solidFill>
                <a:latin typeface="Lato Light"/>
                <a:ea typeface="Lato Light"/>
                <a:cs typeface="Lato Light"/>
                <a:sym typeface="Lato Light"/>
              </a:rPr>
              <a:t>.</a:t>
            </a:r>
            <a:endParaRPr>
              <a:solidFill>
                <a:schemeClr val="dk1"/>
              </a:solidFill>
              <a:latin typeface="Lato Light"/>
              <a:ea typeface="Lato Light"/>
              <a:cs typeface="Lato Light"/>
              <a:sym typeface="Lato Light"/>
            </a:endParaRPr>
          </a:p>
          <a:p>
            <a:pPr indent="-317500" lvl="0" marL="457200" rtl="0" algn="l">
              <a:lnSpc>
                <a:spcPct val="115000"/>
              </a:lnSpc>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Life events we shared.</a:t>
            </a:r>
            <a:endParaRPr>
              <a:solidFill>
                <a:schemeClr val="dk1"/>
              </a:solidFill>
              <a:latin typeface="Lato Light"/>
              <a:ea typeface="Lato Light"/>
              <a:cs typeface="Lato Light"/>
              <a:sym typeface="Lato Light"/>
            </a:endParaRPr>
          </a:p>
          <a:p>
            <a:pPr indent="-317500" lvl="0" marL="457200" rtl="0" algn="l">
              <a:lnSpc>
                <a:spcPct val="115000"/>
              </a:lnSpc>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Who they are as a person.</a:t>
            </a:r>
            <a:endParaRPr>
              <a:solidFill>
                <a:schemeClr val="dk1"/>
              </a:solidFill>
              <a:latin typeface="Lato Light"/>
              <a:ea typeface="Lato Light"/>
              <a:cs typeface="Lato Light"/>
              <a:sym typeface="Lato Light"/>
            </a:endParaRPr>
          </a:p>
          <a:p>
            <a:pPr indent="-317500" lvl="1" marL="914400" rtl="0" algn="l">
              <a:lnSpc>
                <a:spcPct val="115000"/>
              </a:lnSpc>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E.g. Their point of view about life.</a:t>
            </a:r>
            <a:endParaRPr>
              <a:solidFill>
                <a:schemeClr val="dk1"/>
              </a:solidFill>
              <a:latin typeface="Lato Light"/>
              <a:ea typeface="Lato Light"/>
              <a:cs typeface="Lato Light"/>
              <a:sym typeface="La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t>Two </a:t>
            </a:r>
            <a:r>
              <a:rPr lang="en" sz="3020">
                <a:latin typeface="Lato Light"/>
                <a:ea typeface="Lato Light"/>
                <a:cs typeface="Lato Light"/>
                <a:sym typeface="Lato Light"/>
              </a:rPr>
              <a:t>Customers</a:t>
            </a:r>
            <a:endParaRPr sz="3020">
              <a:latin typeface="Lato Light"/>
              <a:ea typeface="Lato Light"/>
              <a:cs typeface="Lato Light"/>
              <a:sym typeface="Lato Light"/>
            </a:endParaRPr>
          </a:p>
        </p:txBody>
      </p:sp>
      <p:sp>
        <p:nvSpPr>
          <p:cNvPr id="122" name="Google Shape;122;p28"/>
          <p:cNvSpPr txBox="1"/>
          <p:nvPr/>
        </p:nvSpPr>
        <p:spPr>
          <a:xfrm>
            <a:off x="1085850" y="1666875"/>
            <a:ext cx="7429500" cy="21102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SzPts val="2600"/>
              <a:buFont typeface="Lato Light"/>
              <a:buAutoNum type="arabicPeriod"/>
            </a:pPr>
            <a:r>
              <a:rPr lang="en" sz="2600">
                <a:solidFill>
                  <a:srgbClr val="A61C00"/>
                </a:solidFill>
                <a:latin typeface="Lato Light"/>
                <a:ea typeface="Lato Light"/>
                <a:cs typeface="Lato Light"/>
                <a:sym typeface="Lato Light"/>
              </a:rPr>
              <a:t>Friends &amp; family</a:t>
            </a:r>
            <a:r>
              <a:rPr lang="en" sz="2600">
                <a:solidFill>
                  <a:schemeClr val="dk1"/>
                </a:solidFill>
                <a:latin typeface="Lato Light"/>
                <a:ea typeface="Lato Light"/>
                <a:cs typeface="Lato Light"/>
                <a:sym typeface="Lato Light"/>
              </a:rPr>
              <a:t> of dying/deceased people.</a:t>
            </a:r>
            <a:endParaRPr sz="2600">
              <a:solidFill>
                <a:schemeClr val="dk1"/>
              </a:solidFill>
              <a:latin typeface="Lato Light"/>
              <a:ea typeface="Lato Light"/>
              <a:cs typeface="Lato Light"/>
              <a:sym typeface="Lato Light"/>
            </a:endParaRPr>
          </a:p>
          <a:p>
            <a:pPr indent="0" lvl="0" marL="457200" rtl="0" algn="l">
              <a:lnSpc>
                <a:spcPct val="115000"/>
              </a:lnSpc>
              <a:spcBef>
                <a:spcPts val="0"/>
              </a:spcBef>
              <a:spcAft>
                <a:spcPts val="0"/>
              </a:spcAft>
              <a:buNone/>
            </a:pPr>
            <a:r>
              <a:rPr lang="en" sz="1700">
                <a:solidFill>
                  <a:schemeClr val="dk1"/>
                </a:solidFill>
                <a:latin typeface="Lato Light"/>
                <a:ea typeface="Lato Light"/>
                <a:cs typeface="Lato Light"/>
                <a:sym typeface="Lato Light"/>
              </a:rPr>
              <a:t>Use Case: They want to remember their loved ones.</a:t>
            </a:r>
            <a:endParaRPr sz="17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700">
              <a:solidFill>
                <a:schemeClr val="dk1"/>
              </a:solidFill>
              <a:latin typeface="Lato Light"/>
              <a:ea typeface="Lato Light"/>
              <a:cs typeface="Lato Light"/>
              <a:sym typeface="Lato Light"/>
            </a:endParaRPr>
          </a:p>
          <a:p>
            <a:pPr indent="-400050" lvl="0" marL="457200" rtl="0" algn="l">
              <a:lnSpc>
                <a:spcPct val="115000"/>
              </a:lnSpc>
              <a:spcBef>
                <a:spcPts val="0"/>
              </a:spcBef>
              <a:spcAft>
                <a:spcPts val="0"/>
              </a:spcAft>
              <a:buSzPts val="2700"/>
              <a:buFont typeface="Lato Light"/>
              <a:buAutoNum type="arabicPeriod"/>
            </a:pPr>
            <a:r>
              <a:rPr lang="en" sz="2600">
                <a:solidFill>
                  <a:schemeClr val="dk1"/>
                </a:solidFill>
                <a:latin typeface="Lato Light"/>
                <a:ea typeface="Lato Light"/>
                <a:cs typeface="Lato Light"/>
                <a:sym typeface="Lato Light"/>
              </a:rPr>
              <a:t>People who </a:t>
            </a:r>
            <a:r>
              <a:rPr lang="en" sz="2600">
                <a:solidFill>
                  <a:srgbClr val="A61C00"/>
                </a:solidFill>
                <a:latin typeface="Lato Light"/>
                <a:ea typeface="Lato Light"/>
                <a:cs typeface="Lato Light"/>
                <a:sym typeface="Lato Light"/>
              </a:rPr>
              <a:t>anticipate their own death</a:t>
            </a:r>
            <a:r>
              <a:rPr lang="en" sz="2600">
                <a:solidFill>
                  <a:schemeClr val="dk1"/>
                </a:solidFill>
                <a:latin typeface="Lato Light"/>
                <a:ea typeface="Lato Light"/>
                <a:cs typeface="Lato Light"/>
                <a:sym typeface="Lato Light"/>
              </a:rPr>
              <a:t>.</a:t>
            </a:r>
            <a:br>
              <a:rPr lang="en" sz="2600">
                <a:solidFill>
                  <a:schemeClr val="dk1"/>
                </a:solidFill>
                <a:latin typeface="Lato Light"/>
                <a:ea typeface="Lato Light"/>
                <a:cs typeface="Lato Light"/>
                <a:sym typeface="Lato Light"/>
              </a:rPr>
            </a:br>
            <a:r>
              <a:rPr lang="en" sz="1700">
                <a:solidFill>
                  <a:schemeClr val="dk1"/>
                </a:solidFill>
                <a:latin typeface="Lato Light"/>
                <a:ea typeface="Lato Light"/>
                <a:cs typeface="Lato Light"/>
                <a:sym typeface="Lato Light"/>
              </a:rPr>
              <a:t>Use Case: People want to preserve a piece about themselves for their loved ones.</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9"/>
          <p:cNvPicPr preferRelativeResize="0"/>
          <p:nvPr/>
        </p:nvPicPr>
        <p:blipFill>
          <a:blip r:embed="rId3">
            <a:alphaModFix/>
          </a:blip>
          <a:stretch>
            <a:fillRect/>
          </a:stretch>
        </p:blipFill>
        <p:spPr>
          <a:xfrm>
            <a:off x="5884125" y="361950"/>
            <a:ext cx="2919300" cy="4419599"/>
          </a:xfrm>
          <a:prstGeom prst="rect">
            <a:avLst/>
          </a:prstGeom>
          <a:noFill/>
          <a:ln>
            <a:noFill/>
          </a:ln>
        </p:spPr>
      </p:pic>
      <p:sp>
        <p:nvSpPr>
          <p:cNvPr id="128" name="Google Shape;128;p29"/>
          <p:cNvSpPr txBox="1"/>
          <p:nvPr/>
        </p:nvSpPr>
        <p:spPr>
          <a:xfrm>
            <a:off x="323750" y="212700"/>
            <a:ext cx="4449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dk1"/>
              </a:solidFill>
              <a:latin typeface="Lato Light"/>
              <a:ea typeface="Lato Light"/>
              <a:cs typeface="Lato Light"/>
              <a:sym typeface="Lato Light"/>
            </a:endParaRPr>
          </a:p>
        </p:txBody>
      </p:sp>
      <p:sp>
        <p:nvSpPr>
          <p:cNvPr id="129" name="Google Shape;129;p29"/>
          <p:cNvSpPr txBox="1"/>
          <p:nvPr/>
        </p:nvSpPr>
        <p:spPr>
          <a:xfrm>
            <a:off x="457200" y="476250"/>
            <a:ext cx="54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30" name="Google Shape;130;p29"/>
          <p:cNvSpPr txBox="1"/>
          <p:nvPr/>
        </p:nvSpPr>
        <p:spPr>
          <a:xfrm>
            <a:off x="228600" y="1666875"/>
            <a:ext cx="5655600" cy="21102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SzPts val="2600"/>
              <a:buFont typeface="Lato Light"/>
              <a:buAutoNum type="arabicPeriod"/>
            </a:pPr>
            <a:r>
              <a:rPr lang="en" sz="2600">
                <a:solidFill>
                  <a:srgbClr val="A61C00"/>
                </a:solidFill>
                <a:latin typeface="Lato Light"/>
                <a:ea typeface="Lato Light"/>
                <a:cs typeface="Lato Light"/>
                <a:sym typeface="Lato Light"/>
              </a:rPr>
              <a:t>Friends &amp; family</a:t>
            </a:r>
            <a:r>
              <a:rPr lang="en" sz="2600">
                <a:solidFill>
                  <a:schemeClr val="dk1"/>
                </a:solidFill>
                <a:latin typeface="Lato Light"/>
                <a:ea typeface="Lato Light"/>
                <a:cs typeface="Lato Light"/>
                <a:sym typeface="Lato Light"/>
              </a:rPr>
              <a:t> </a:t>
            </a:r>
            <a:br>
              <a:rPr lang="en" sz="2600">
                <a:solidFill>
                  <a:schemeClr val="dk1"/>
                </a:solidFill>
                <a:latin typeface="Lato Light"/>
                <a:ea typeface="Lato Light"/>
                <a:cs typeface="Lato Light"/>
                <a:sym typeface="Lato Light"/>
              </a:rPr>
            </a:br>
            <a:r>
              <a:rPr lang="en" sz="1700">
                <a:solidFill>
                  <a:schemeClr val="dk1"/>
                </a:solidFill>
                <a:latin typeface="Lato Light"/>
                <a:ea typeface="Lato Light"/>
                <a:cs typeface="Lato Light"/>
                <a:sym typeface="Lato Light"/>
              </a:rPr>
              <a:t>Professor who wants to remembers about his father.</a:t>
            </a:r>
            <a:endParaRPr sz="17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None/>
            </a:pPr>
            <a:r>
              <a:t/>
            </a:r>
            <a:endParaRPr sz="700">
              <a:solidFill>
                <a:schemeClr val="dk1"/>
              </a:solidFill>
              <a:latin typeface="Lato Light"/>
              <a:ea typeface="Lato Light"/>
              <a:cs typeface="Lato Light"/>
              <a:sym typeface="Lato Light"/>
            </a:endParaRPr>
          </a:p>
          <a:p>
            <a:pPr indent="-400050" lvl="0" marL="457200" rtl="0" algn="l">
              <a:lnSpc>
                <a:spcPct val="115000"/>
              </a:lnSpc>
              <a:spcBef>
                <a:spcPts val="0"/>
              </a:spcBef>
              <a:spcAft>
                <a:spcPts val="0"/>
              </a:spcAft>
              <a:buSzPts val="2700"/>
              <a:buFont typeface="Lato Light"/>
              <a:buAutoNum type="arabicPeriod"/>
            </a:pPr>
            <a:r>
              <a:rPr lang="en" sz="2600">
                <a:solidFill>
                  <a:schemeClr val="dk1"/>
                </a:solidFill>
                <a:latin typeface="Lato Light"/>
                <a:ea typeface="Lato Light"/>
                <a:cs typeface="Lato Light"/>
                <a:sym typeface="Lato Light"/>
              </a:rPr>
              <a:t>People who </a:t>
            </a:r>
            <a:r>
              <a:rPr lang="en" sz="2600">
                <a:solidFill>
                  <a:srgbClr val="A61C00"/>
                </a:solidFill>
                <a:latin typeface="Lato Light"/>
                <a:ea typeface="Lato Light"/>
                <a:cs typeface="Lato Light"/>
                <a:sym typeface="Lato Light"/>
              </a:rPr>
              <a:t>anticipate death</a:t>
            </a:r>
            <a:br>
              <a:rPr lang="en" sz="2600">
                <a:solidFill>
                  <a:schemeClr val="dk1"/>
                </a:solidFill>
                <a:latin typeface="Lato Light"/>
                <a:ea typeface="Lato Light"/>
                <a:cs typeface="Lato Light"/>
                <a:sym typeface="Lato Light"/>
              </a:rPr>
            </a:br>
            <a:r>
              <a:rPr lang="en" sz="1700">
                <a:solidFill>
                  <a:schemeClr val="dk1"/>
                </a:solidFill>
                <a:latin typeface="Lato Light"/>
                <a:ea typeface="Lato Light"/>
                <a:cs typeface="Lato Light"/>
                <a:sym typeface="Lato Light"/>
              </a:rPr>
              <a:t>Professor’s farther who wants to leave a piece about himself after he passes away.</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0"/>
          <p:cNvSpPr txBox="1"/>
          <p:nvPr>
            <p:ph type="title"/>
          </p:nvPr>
        </p:nvSpPr>
        <p:spPr>
          <a:xfrm>
            <a:off x="402600" y="342675"/>
            <a:ext cx="7532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Survey Findings</a:t>
            </a:r>
            <a:endParaRPr/>
          </a:p>
        </p:txBody>
      </p:sp>
      <p:sp>
        <p:nvSpPr>
          <p:cNvPr id="136" name="Google Shape;136;p30"/>
          <p:cNvSpPr txBox="1"/>
          <p:nvPr/>
        </p:nvSpPr>
        <p:spPr>
          <a:xfrm>
            <a:off x="3317300" y="-31700"/>
            <a:ext cx="5406300" cy="518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Light"/>
                <a:ea typeface="Lato Light"/>
                <a:cs typeface="Lato Light"/>
                <a:sym typeface="Lato Light"/>
              </a:rPr>
              <a:t>I</a:t>
            </a:r>
            <a:r>
              <a:rPr lang="en" sz="1300">
                <a:solidFill>
                  <a:schemeClr val="dk1"/>
                </a:solidFill>
                <a:latin typeface="Lato Light"/>
                <a:ea typeface="Lato Light"/>
                <a:cs typeface="Lato Light"/>
                <a:sym typeface="Lato Light"/>
              </a:rPr>
              <a:t>f you were about to pass away and have some time left, </a:t>
            </a:r>
            <a:r>
              <a:rPr b="1" lang="en" sz="1300">
                <a:solidFill>
                  <a:schemeClr val="dk1"/>
                </a:solidFill>
                <a:latin typeface="Lato"/>
                <a:ea typeface="Lato"/>
                <a:cs typeface="Lato"/>
                <a:sym typeface="Lato"/>
              </a:rPr>
              <a:t>would you like to record your life stories?</a:t>
            </a:r>
            <a:endParaRPr b="1" sz="1300">
              <a:solidFill>
                <a:schemeClr val="dk1"/>
              </a:solidFill>
              <a:latin typeface="Lato"/>
              <a:ea typeface="Lato"/>
              <a:cs typeface="Lato"/>
              <a:sym typeface="Lato"/>
            </a:endParaRPr>
          </a:p>
          <a:p>
            <a:pPr indent="0" lvl="0" marL="914400" rtl="0" algn="l">
              <a:spcBef>
                <a:spcPts val="0"/>
              </a:spcBef>
              <a:spcAft>
                <a:spcPts val="0"/>
              </a:spcAft>
              <a:buNone/>
            </a:pPr>
            <a:r>
              <a:rPr b="1" lang="en" sz="1300">
                <a:latin typeface="Lato"/>
                <a:ea typeface="Lato"/>
                <a:cs typeface="Lato"/>
                <a:sym typeface="Lato"/>
              </a:rPr>
              <a:t>86%		Yes</a:t>
            </a:r>
            <a:endParaRPr b="1" sz="1300">
              <a:latin typeface="Lato"/>
              <a:ea typeface="Lato"/>
              <a:cs typeface="Lato"/>
              <a:sym typeface="Lato"/>
            </a:endParaRPr>
          </a:p>
          <a:p>
            <a:pPr indent="0" lvl="0" marL="914400" rtl="0" algn="l">
              <a:spcBef>
                <a:spcPts val="0"/>
              </a:spcBef>
              <a:spcAft>
                <a:spcPts val="0"/>
              </a:spcAft>
              <a:buNone/>
            </a:pPr>
            <a:r>
              <a:rPr lang="en" sz="1300">
                <a:latin typeface="Lato Light"/>
                <a:ea typeface="Lato Light"/>
                <a:cs typeface="Lato Light"/>
                <a:sym typeface="Lato Light"/>
              </a:rPr>
              <a:t>14% 		No</a:t>
            </a:r>
            <a:endParaRPr sz="1300">
              <a:latin typeface="Lato Light"/>
              <a:ea typeface="Lato Light"/>
              <a:cs typeface="Lato Light"/>
              <a:sym typeface="Lato Light"/>
            </a:endParaRPr>
          </a:p>
          <a:p>
            <a:pPr indent="0" lvl="0" marL="0" rtl="0" algn="l">
              <a:spcBef>
                <a:spcPts val="0"/>
              </a:spcBef>
              <a:spcAft>
                <a:spcPts val="0"/>
              </a:spcAft>
              <a:buNone/>
            </a:pPr>
            <a:r>
              <a:t/>
            </a:r>
            <a:endParaRPr sz="1300">
              <a:latin typeface="Lato Light"/>
              <a:ea typeface="Lato Light"/>
              <a:cs typeface="Lato Light"/>
              <a:sym typeface="Lato Light"/>
            </a:endParaRPr>
          </a:p>
          <a:p>
            <a:pPr indent="0" lvl="0" marL="0" rtl="0" algn="l">
              <a:spcBef>
                <a:spcPts val="0"/>
              </a:spcBef>
              <a:spcAft>
                <a:spcPts val="0"/>
              </a:spcAft>
              <a:buClr>
                <a:schemeClr val="dk1"/>
              </a:buClr>
              <a:buSzPts val="1100"/>
              <a:buFont typeface="Arial"/>
              <a:buNone/>
            </a:pPr>
            <a:r>
              <a:rPr lang="en" sz="1300">
                <a:solidFill>
                  <a:schemeClr val="dk1"/>
                </a:solidFill>
                <a:latin typeface="Lato Light"/>
                <a:ea typeface="Lato Light"/>
                <a:cs typeface="Lato Light"/>
                <a:sym typeface="Lato Light"/>
              </a:rPr>
              <a:t>If you know that your loved ones or friends are passing away, </a:t>
            </a:r>
            <a:r>
              <a:rPr b="1" lang="en" sz="1300">
                <a:solidFill>
                  <a:schemeClr val="dk1"/>
                </a:solidFill>
                <a:latin typeface="Lato"/>
                <a:ea typeface="Lato"/>
                <a:cs typeface="Lato"/>
                <a:sym typeface="Lato"/>
              </a:rPr>
              <a:t>would you like them to record their life stories?</a:t>
            </a:r>
            <a:endParaRPr b="1" sz="1300">
              <a:solidFill>
                <a:schemeClr val="dk1"/>
              </a:solidFill>
              <a:latin typeface="Lato"/>
              <a:ea typeface="Lato"/>
              <a:cs typeface="Lato"/>
              <a:sym typeface="Lato"/>
            </a:endParaRPr>
          </a:p>
          <a:p>
            <a:pPr indent="0" lvl="0" marL="914400" rtl="0" algn="l">
              <a:spcBef>
                <a:spcPts val="0"/>
              </a:spcBef>
              <a:spcAft>
                <a:spcPts val="0"/>
              </a:spcAft>
              <a:buClr>
                <a:schemeClr val="dk1"/>
              </a:buClr>
              <a:buSzPts val="1100"/>
              <a:buFont typeface="Arial"/>
              <a:buNone/>
            </a:pPr>
            <a:r>
              <a:rPr b="1" lang="en" sz="1300">
                <a:solidFill>
                  <a:schemeClr val="dk1"/>
                </a:solidFill>
                <a:latin typeface="Lato"/>
                <a:ea typeface="Lato"/>
                <a:cs typeface="Lato"/>
                <a:sym typeface="Lato"/>
              </a:rPr>
              <a:t>95% 		Yes</a:t>
            </a:r>
            <a:endParaRPr b="1" sz="1300">
              <a:solidFill>
                <a:schemeClr val="dk1"/>
              </a:solidFill>
              <a:latin typeface="Lato"/>
              <a:ea typeface="Lato"/>
              <a:cs typeface="Lato"/>
              <a:sym typeface="Lato"/>
            </a:endParaRPr>
          </a:p>
          <a:p>
            <a:pPr indent="0" lvl="0" marL="914400" rtl="0" algn="l">
              <a:spcBef>
                <a:spcPts val="0"/>
              </a:spcBef>
              <a:spcAft>
                <a:spcPts val="0"/>
              </a:spcAft>
              <a:buNone/>
            </a:pPr>
            <a:r>
              <a:rPr lang="en" sz="1300">
                <a:solidFill>
                  <a:schemeClr val="dk1"/>
                </a:solidFill>
                <a:latin typeface="Lato Light"/>
                <a:ea typeface="Lato Light"/>
                <a:cs typeface="Lato Light"/>
                <a:sym typeface="Lato Light"/>
              </a:rPr>
              <a:t>5% 		No</a:t>
            </a:r>
            <a:endParaRPr sz="1300">
              <a:solidFill>
                <a:schemeClr val="dk1"/>
              </a:solidFill>
              <a:latin typeface="Lato Light"/>
              <a:ea typeface="Lato Light"/>
              <a:cs typeface="Lato Light"/>
              <a:sym typeface="Lato Light"/>
            </a:endParaRPr>
          </a:p>
          <a:p>
            <a:pPr indent="0" lvl="0" marL="914400" rtl="0" algn="l">
              <a:spcBef>
                <a:spcPts val="0"/>
              </a:spcBef>
              <a:spcAft>
                <a:spcPts val="0"/>
              </a:spcAft>
              <a:buClr>
                <a:schemeClr val="dk1"/>
              </a:buClr>
              <a:buSzPts val="1100"/>
              <a:buFont typeface="Arial"/>
              <a:buNone/>
            </a:pPr>
            <a:r>
              <a:t/>
            </a:r>
            <a:endParaRPr sz="1300">
              <a:solidFill>
                <a:schemeClr val="dk1"/>
              </a:solidFill>
              <a:latin typeface="Lato Light"/>
              <a:ea typeface="Lato Light"/>
              <a:cs typeface="Lato Light"/>
              <a:sym typeface="Lato Light"/>
            </a:endParaRPr>
          </a:p>
          <a:p>
            <a:pPr indent="0" lvl="0" marL="0" rtl="0" algn="l">
              <a:spcBef>
                <a:spcPts val="0"/>
              </a:spcBef>
              <a:spcAft>
                <a:spcPts val="0"/>
              </a:spcAft>
              <a:buNone/>
            </a:pPr>
            <a:r>
              <a:rPr lang="en" sz="1300">
                <a:highlight>
                  <a:srgbClr val="FFF2CC"/>
                </a:highlight>
                <a:latin typeface="Lato Light"/>
                <a:ea typeface="Lato Light"/>
                <a:cs typeface="Lato Light"/>
                <a:sym typeface="Lato Light"/>
              </a:rPr>
              <a:t>If yes, </a:t>
            </a:r>
            <a:r>
              <a:rPr b="1" lang="en" sz="1300">
                <a:solidFill>
                  <a:srgbClr val="A61C00"/>
                </a:solidFill>
                <a:highlight>
                  <a:srgbClr val="FFF2CC"/>
                </a:highlight>
                <a:latin typeface="Lato"/>
                <a:ea typeface="Lato"/>
                <a:cs typeface="Lato"/>
                <a:sym typeface="Lato"/>
              </a:rPr>
              <a:t>what would you like to preserve?</a:t>
            </a:r>
            <a:endParaRPr b="1" sz="1300">
              <a:solidFill>
                <a:srgbClr val="A61C00"/>
              </a:solidFill>
              <a:highlight>
                <a:srgbClr val="FFF2CC"/>
              </a:highlight>
              <a:latin typeface="Lato"/>
              <a:ea typeface="Lato"/>
              <a:cs typeface="Lato"/>
              <a:sym typeface="Lato"/>
            </a:endParaRPr>
          </a:p>
          <a:p>
            <a:pPr indent="0" lvl="0" marL="914400" rtl="0" algn="l">
              <a:spcBef>
                <a:spcPts val="0"/>
              </a:spcBef>
              <a:spcAft>
                <a:spcPts val="0"/>
              </a:spcAft>
              <a:buNone/>
            </a:pPr>
            <a:r>
              <a:rPr b="1" lang="en" sz="1300">
                <a:latin typeface="Lato"/>
                <a:ea typeface="Lato"/>
                <a:cs typeface="Lato"/>
                <a:sym typeface="Lato"/>
              </a:rPr>
              <a:t>47%		Life Events </a:t>
            </a:r>
            <a:endParaRPr b="1" sz="1300">
              <a:latin typeface="Lato"/>
              <a:ea typeface="Lato"/>
              <a:cs typeface="Lato"/>
              <a:sym typeface="Lato"/>
            </a:endParaRPr>
          </a:p>
          <a:p>
            <a:pPr indent="0" lvl="0" marL="914400" rtl="0" algn="l">
              <a:spcBef>
                <a:spcPts val="0"/>
              </a:spcBef>
              <a:spcAft>
                <a:spcPts val="0"/>
              </a:spcAft>
              <a:buNone/>
            </a:pPr>
            <a:r>
              <a:rPr lang="en" sz="1300">
                <a:latin typeface="Lato Light"/>
                <a:ea typeface="Lato Light"/>
                <a:cs typeface="Lato Light"/>
                <a:sym typeface="Lato Light"/>
              </a:rPr>
              <a:t>15%		Trips </a:t>
            </a:r>
            <a:endParaRPr sz="1300">
              <a:latin typeface="Lato Light"/>
              <a:ea typeface="Lato Light"/>
              <a:cs typeface="Lato Light"/>
              <a:sym typeface="Lato Light"/>
            </a:endParaRPr>
          </a:p>
          <a:p>
            <a:pPr indent="0" lvl="0" marL="914400" rtl="0" algn="l">
              <a:spcBef>
                <a:spcPts val="0"/>
              </a:spcBef>
              <a:spcAft>
                <a:spcPts val="0"/>
              </a:spcAft>
              <a:buNone/>
            </a:pPr>
            <a:r>
              <a:rPr b="1" lang="en" sz="1300">
                <a:latin typeface="Lato"/>
                <a:ea typeface="Lato"/>
                <a:cs typeface="Lato"/>
                <a:sym typeface="Lato"/>
              </a:rPr>
              <a:t>38</a:t>
            </a:r>
            <a:r>
              <a:rPr b="1" lang="en" sz="1300">
                <a:latin typeface="Lato"/>
                <a:ea typeface="Lato"/>
                <a:cs typeface="Lato"/>
                <a:sym typeface="Lato"/>
              </a:rPr>
              <a:t>%		Your philosophy and values about life</a:t>
            </a:r>
            <a:endParaRPr sz="1300">
              <a:latin typeface="Lato Light"/>
              <a:ea typeface="Lato Light"/>
              <a:cs typeface="Lato Light"/>
              <a:sym typeface="Lato Light"/>
            </a:endParaRPr>
          </a:p>
          <a:p>
            <a:pPr indent="0" lvl="0" marL="914400" rtl="0" algn="l">
              <a:spcBef>
                <a:spcPts val="0"/>
              </a:spcBef>
              <a:spcAft>
                <a:spcPts val="0"/>
              </a:spcAft>
              <a:buNone/>
            </a:pPr>
            <a:r>
              <a:t/>
            </a:r>
            <a:endParaRPr sz="1300">
              <a:latin typeface="Lato Light"/>
              <a:ea typeface="Lato Light"/>
              <a:cs typeface="Lato Light"/>
              <a:sym typeface="Lato Light"/>
            </a:endParaRPr>
          </a:p>
          <a:p>
            <a:pPr indent="0" lvl="0" marL="0" rtl="0" algn="l">
              <a:spcBef>
                <a:spcPts val="0"/>
              </a:spcBef>
              <a:spcAft>
                <a:spcPts val="0"/>
              </a:spcAft>
              <a:buNone/>
            </a:pPr>
            <a:r>
              <a:rPr lang="en" sz="1300">
                <a:latin typeface="Lato Light"/>
                <a:ea typeface="Lato Light"/>
                <a:cs typeface="Lato Light"/>
                <a:sym typeface="Lato Light"/>
              </a:rPr>
              <a:t>If there is only one thing you would like your loved ones to remember about you, what would it be?</a:t>
            </a:r>
            <a:endParaRPr sz="1300">
              <a:latin typeface="Lato Light"/>
              <a:ea typeface="Lato Light"/>
              <a:cs typeface="Lato Light"/>
              <a:sym typeface="Lato Light"/>
            </a:endParaRPr>
          </a:p>
          <a:p>
            <a:pPr indent="0" lvl="0" marL="0" rtl="0" algn="l">
              <a:spcBef>
                <a:spcPts val="0"/>
              </a:spcBef>
              <a:spcAft>
                <a:spcPts val="0"/>
              </a:spcAft>
              <a:buNone/>
            </a:pPr>
            <a:r>
              <a:t/>
            </a:r>
            <a:endParaRPr sz="1300">
              <a:latin typeface="Lato Light"/>
              <a:ea typeface="Lato Light"/>
              <a:cs typeface="Lato Light"/>
              <a:sym typeface="Lato Light"/>
            </a:endParaRPr>
          </a:p>
          <a:p>
            <a:pPr indent="-311150" lvl="0" marL="457200" rtl="0" algn="l">
              <a:spcBef>
                <a:spcPts val="0"/>
              </a:spcBef>
              <a:spcAft>
                <a:spcPts val="0"/>
              </a:spcAft>
              <a:buSzPts val="1300"/>
              <a:buFont typeface="Lato Light"/>
              <a:buChar char="●"/>
            </a:pPr>
            <a:r>
              <a:rPr lang="en" sz="1300">
                <a:latin typeface="Lato Light"/>
                <a:ea typeface="Lato Light"/>
                <a:cs typeface="Lato Light"/>
                <a:sym typeface="Lato Light"/>
              </a:rPr>
              <a:t>How I felt about them, including how much I love them</a:t>
            </a:r>
            <a:endParaRPr sz="1300">
              <a:latin typeface="Lato Light"/>
              <a:ea typeface="Lato Light"/>
              <a:cs typeface="Lato Light"/>
              <a:sym typeface="Lato Light"/>
            </a:endParaRPr>
          </a:p>
          <a:p>
            <a:pPr indent="-311150" lvl="0" marL="457200" rtl="0" algn="l">
              <a:spcBef>
                <a:spcPts val="1000"/>
              </a:spcBef>
              <a:spcAft>
                <a:spcPts val="0"/>
              </a:spcAft>
              <a:buSzPts val="1300"/>
              <a:buFont typeface="Lato Light"/>
              <a:buChar char="●"/>
            </a:pPr>
            <a:r>
              <a:rPr lang="en" sz="1300">
                <a:latin typeface="Lato Light"/>
                <a:ea typeface="Lato Light"/>
                <a:cs typeface="Lato Light"/>
                <a:sym typeface="Lato Light"/>
              </a:rPr>
              <a:t>How I impacted their life in a positive way</a:t>
            </a:r>
            <a:endParaRPr sz="1300">
              <a:latin typeface="Lato Light"/>
              <a:ea typeface="Lato Light"/>
              <a:cs typeface="Lato Light"/>
              <a:sym typeface="Lato Light"/>
            </a:endParaRPr>
          </a:p>
          <a:p>
            <a:pPr indent="-311150" lvl="0" marL="457200" rtl="0" algn="l">
              <a:spcBef>
                <a:spcPts val="1000"/>
              </a:spcBef>
              <a:spcAft>
                <a:spcPts val="0"/>
              </a:spcAft>
              <a:buSzPts val="1300"/>
              <a:buFont typeface="Lato Light"/>
              <a:buChar char="●"/>
            </a:pPr>
            <a:r>
              <a:rPr lang="en" sz="1300">
                <a:latin typeface="Lato Light"/>
                <a:ea typeface="Lato Light"/>
                <a:cs typeface="Lato Light"/>
                <a:sym typeface="Lato Light"/>
              </a:rPr>
              <a:t>That they enriched my life more than they would ever know.</a:t>
            </a:r>
            <a:endParaRPr sz="1300">
              <a:latin typeface="Lato Light"/>
              <a:ea typeface="Lato Light"/>
              <a:cs typeface="Lato Light"/>
              <a:sym typeface="Lato Light"/>
            </a:endParaRPr>
          </a:p>
          <a:p>
            <a:pPr indent="-311150" lvl="0" marL="457200" rtl="0" algn="l">
              <a:spcBef>
                <a:spcPts val="1000"/>
              </a:spcBef>
              <a:spcAft>
                <a:spcPts val="1000"/>
              </a:spcAft>
              <a:buSzPts val="1300"/>
              <a:buFont typeface="Lato Light"/>
              <a:buChar char="●"/>
            </a:pPr>
            <a:r>
              <a:rPr lang="en" sz="1300">
                <a:latin typeface="Lato Light"/>
                <a:ea typeface="Lato Light"/>
                <a:cs typeface="Lato Light"/>
                <a:sym typeface="Lato Light"/>
              </a:rPr>
              <a:t>How I experienced the little things in life and the particular, peculiar things I found captivating and what I saw in them.</a:t>
            </a:r>
            <a:endParaRPr sz="1300">
              <a:latin typeface="Lato Light"/>
              <a:ea typeface="Lato Light"/>
              <a:cs typeface="Lato Light"/>
              <a:sym typeface="Lato Light"/>
            </a:endParaRPr>
          </a:p>
        </p:txBody>
      </p:sp>
      <p:sp>
        <p:nvSpPr>
          <p:cNvPr id="137" name="Google Shape;137;p30"/>
          <p:cNvSpPr txBox="1"/>
          <p:nvPr/>
        </p:nvSpPr>
        <p:spPr>
          <a:xfrm>
            <a:off x="402600" y="1299225"/>
            <a:ext cx="33033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Light"/>
                <a:ea typeface="Lato Light"/>
                <a:cs typeface="Lato Light"/>
                <a:sym typeface="Lato Light"/>
              </a:rPr>
              <a:t>Age: </a:t>
            </a:r>
            <a:endParaRPr sz="1200">
              <a:latin typeface="Lato Light"/>
              <a:ea typeface="Lato Light"/>
              <a:cs typeface="Lato Light"/>
              <a:sym typeface="Lato Light"/>
            </a:endParaRPr>
          </a:p>
          <a:p>
            <a:pPr indent="457200" lvl="0" marL="0" rtl="0" algn="l">
              <a:spcBef>
                <a:spcPts val="0"/>
              </a:spcBef>
              <a:spcAft>
                <a:spcPts val="0"/>
              </a:spcAft>
              <a:buNone/>
            </a:pPr>
            <a:r>
              <a:rPr lang="en" sz="1200">
                <a:latin typeface="Lato Light"/>
                <a:ea typeface="Lato Light"/>
                <a:cs typeface="Lato Light"/>
                <a:sym typeface="Lato Light"/>
              </a:rPr>
              <a:t>57% 		&lt;35 yrs old</a:t>
            </a:r>
            <a:endParaRPr sz="1200">
              <a:latin typeface="Lato Light"/>
              <a:ea typeface="Lato Light"/>
              <a:cs typeface="Lato Light"/>
              <a:sym typeface="Lato Light"/>
            </a:endParaRPr>
          </a:p>
          <a:p>
            <a:pPr indent="457200" lvl="0" marL="0" rtl="0" algn="l">
              <a:spcBef>
                <a:spcPts val="0"/>
              </a:spcBef>
              <a:spcAft>
                <a:spcPts val="0"/>
              </a:spcAft>
              <a:buNone/>
            </a:pPr>
            <a:r>
              <a:rPr lang="en" sz="1200">
                <a:latin typeface="Lato Light"/>
                <a:ea typeface="Lato Light"/>
                <a:cs typeface="Lato Light"/>
                <a:sym typeface="Lato Light"/>
              </a:rPr>
              <a:t>24% 		35 </a:t>
            </a:r>
            <a:r>
              <a:rPr lang="en" sz="1200">
                <a:latin typeface="Lato Light"/>
                <a:ea typeface="Lato Light"/>
                <a:cs typeface="Lato Light"/>
                <a:sym typeface="Lato Light"/>
              </a:rPr>
              <a:t>- </a:t>
            </a:r>
            <a:r>
              <a:rPr lang="en" sz="1200">
                <a:latin typeface="Lato Light"/>
                <a:ea typeface="Lato Light"/>
                <a:cs typeface="Lato Light"/>
                <a:sym typeface="Lato Light"/>
              </a:rPr>
              <a:t>55 yrs old</a:t>
            </a:r>
            <a:endParaRPr sz="1200">
              <a:latin typeface="Lato Light"/>
              <a:ea typeface="Lato Light"/>
              <a:cs typeface="Lato Light"/>
              <a:sym typeface="Lato Light"/>
            </a:endParaRPr>
          </a:p>
          <a:p>
            <a:pPr indent="457200" lvl="0" marL="0" rtl="0" algn="l">
              <a:spcBef>
                <a:spcPts val="0"/>
              </a:spcBef>
              <a:spcAft>
                <a:spcPts val="0"/>
              </a:spcAft>
              <a:buNone/>
            </a:pPr>
            <a:r>
              <a:rPr lang="en" sz="1200">
                <a:latin typeface="Lato Light"/>
                <a:ea typeface="Lato Light"/>
                <a:cs typeface="Lato Light"/>
                <a:sym typeface="Lato Light"/>
              </a:rPr>
              <a:t>19% 		&gt; 55 yrs old</a:t>
            </a:r>
            <a:endParaRPr sz="1200">
              <a:latin typeface="Lato Light"/>
              <a:ea typeface="Lato Light"/>
              <a:cs typeface="Lato Light"/>
              <a:sym typeface="Lato Light"/>
            </a:endParaRPr>
          </a:p>
          <a:p>
            <a:pPr indent="457200" lvl="0" marL="0" rtl="0" algn="l">
              <a:spcBef>
                <a:spcPts val="0"/>
              </a:spcBef>
              <a:spcAft>
                <a:spcPts val="0"/>
              </a:spcAft>
              <a:buNone/>
            </a:pPr>
            <a:r>
              <a:t/>
            </a:r>
            <a:endParaRPr sz="1200">
              <a:latin typeface="Lato Light"/>
              <a:ea typeface="Lato Light"/>
              <a:cs typeface="Lato Light"/>
              <a:sym typeface="Lato Light"/>
            </a:endParaRPr>
          </a:p>
          <a:p>
            <a:pPr indent="0" lvl="0" marL="0" rtl="0" algn="l">
              <a:spcBef>
                <a:spcPts val="0"/>
              </a:spcBef>
              <a:spcAft>
                <a:spcPts val="0"/>
              </a:spcAft>
              <a:buNone/>
            </a:pPr>
            <a:r>
              <a:rPr lang="en" sz="1200">
                <a:latin typeface="Lato Light"/>
                <a:ea typeface="Lato Light"/>
                <a:cs typeface="Lato Light"/>
                <a:sym typeface="Lato Light"/>
              </a:rPr>
              <a:t>Education Level:</a:t>
            </a:r>
            <a:endParaRPr sz="1200">
              <a:latin typeface="Lato Light"/>
              <a:ea typeface="Lato Light"/>
              <a:cs typeface="Lato Light"/>
              <a:sym typeface="Lato Light"/>
            </a:endParaRPr>
          </a:p>
          <a:p>
            <a:pPr indent="0" lvl="0" marL="0" rtl="0" algn="l">
              <a:spcBef>
                <a:spcPts val="0"/>
              </a:spcBef>
              <a:spcAft>
                <a:spcPts val="0"/>
              </a:spcAft>
              <a:buNone/>
            </a:pPr>
            <a:r>
              <a:rPr lang="en" sz="1200">
                <a:latin typeface="Lato Light"/>
                <a:ea typeface="Lato Light"/>
                <a:cs typeface="Lato Light"/>
                <a:sym typeface="Lato Light"/>
              </a:rPr>
              <a:t>	90%		College Grad</a:t>
            </a:r>
            <a:endParaRPr sz="1200">
              <a:latin typeface="Lato Light"/>
              <a:ea typeface="Lato Light"/>
              <a:cs typeface="Lato Light"/>
              <a:sym typeface="Lato Light"/>
            </a:endParaRPr>
          </a:p>
          <a:p>
            <a:pPr indent="0" lvl="0" marL="0" rtl="0" algn="l">
              <a:spcBef>
                <a:spcPts val="0"/>
              </a:spcBef>
              <a:spcAft>
                <a:spcPts val="0"/>
              </a:spcAft>
              <a:buNone/>
            </a:pPr>
            <a:r>
              <a:rPr lang="en" sz="1200">
                <a:latin typeface="Lato Light"/>
                <a:ea typeface="Lato Light"/>
                <a:cs typeface="Lato Light"/>
                <a:sym typeface="Lato Light"/>
              </a:rPr>
              <a:t>	10%		Some College</a:t>
            </a:r>
            <a:endParaRPr sz="1200">
              <a:latin typeface="Lato Light"/>
              <a:ea typeface="Lato Light"/>
              <a:cs typeface="Lato Light"/>
              <a:sym typeface="Lato Light"/>
            </a:endParaRPr>
          </a:p>
          <a:p>
            <a:pPr indent="0" lvl="0" marL="0" rtl="0" algn="l">
              <a:spcBef>
                <a:spcPts val="0"/>
              </a:spcBef>
              <a:spcAft>
                <a:spcPts val="0"/>
              </a:spcAft>
              <a:buNone/>
            </a:pPr>
            <a:r>
              <a:t/>
            </a:r>
            <a:endParaRPr sz="1200">
              <a:latin typeface="Lato Light"/>
              <a:ea typeface="Lato Light"/>
              <a:cs typeface="Lato Light"/>
              <a:sym typeface="Lato Light"/>
            </a:endParaRPr>
          </a:p>
          <a:p>
            <a:pPr indent="0" lvl="0" marL="0" rtl="0" algn="l">
              <a:spcBef>
                <a:spcPts val="0"/>
              </a:spcBef>
              <a:spcAft>
                <a:spcPts val="0"/>
              </a:spcAft>
              <a:buNone/>
            </a:pPr>
            <a:r>
              <a:rPr lang="en" sz="1200">
                <a:latin typeface="Lato Light"/>
                <a:ea typeface="Lato Light"/>
                <a:cs typeface="Lato Light"/>
                <a:sym typeface="Lato Light"/>
              </a:rPr>
              <a:t>Race:</a:t>
            </a:r>
            <a:endParaRPr sz="1200">
              <a:latin typeface="Lato Light"/>
              <a:ea typeface="Lato Light"/>
              <a:cs typeface="Lato Light"/>
              <a:sym typeface="Lato Light"/>
            </a:endParaRPr>
          </a:p>
          <a:p>
            <a:pPr indent="0" lvl="0" marL="0" rtl="0" algn="l">
              <a:spcBef>
                <a:spcPts val="0"/>
              </a:spcBef>
              <a:spcAft>
                <a:spcPts val="0"/>
              </a:spcAft>
              <a:buNone/>
            </a:pPr>
            <a:r>
              <a:rPr lang="en" sz="1200">
                <a:latin typeface="Lato Light"/>
                <a:ea typeface="Lato Light"/>
                <a:cs typeface="Lato Light"/>
                <a:sym typeface="Lato Light"/>
              </a:rPr>
              <a:t>	62%		Asian</a:t>
            </a:r>
            <a:endParaRPr sz="1200">
              <a:latin typeface="Lato Light"/>
              <a:ea typeface="Lato Light"/>
              <a:cs typeface="Lato Light"/>
              <a:sym typeface="Lato Light"/>
            </a:endParaRPr>
          </a:p>
          <a:p>
            <a:pPr indent="0" lvl="0" marL="0" rtl="0" algn="l">
              <a:spcBef>
                <a:spcPts val="0"/>
              </a:spcBef>
              <a:spcAft>
                <a:spcPts val="0"/>
              </a:spcAft>
              <a:buNone/>
            </a:pPr>
            <a:r>
              <a:rPr lang="en" sz="1200">
                <a:latin typeface="Lato Light"/>
                <a:ea typeface="Lato Light"/>
                <a:cs typeface="Lato Light"/>
                <a:sym typeface="Lato Light"/>
              </a:rPr>
              <a:t>	28%		White</a:t>
            </a:r>
            <a:endParaRPr sz="1200">
              <a:latin typeface="Lato Light"/>
              <a:ea typeface="Lato Light"/>
              <a:cs typeface="Lato Light"/>
              <a:sym typeface="Lato Light"/>
            </a:endParaRPr>
          </a:p>
          <a:p>
            <a:pPr indent="0" lvl="0" marL="0" rtl="0" algn="l">
              <a:spcBef>
                <a:spcPts val="0"/>
              </a:spcBef>
              <a:spcAft>
                <a:spcPts val="0"/>
              </a:spcAft>
              <a:buNone/>
            </a:pPr>
            <a:r>
              <a:rPr lang="en" sz="1200">
                <a:latin typeface="Lato Light"/>
                <a:ea typeface="Lato Light"/>
                <a:cs typeface="Lato Light"/>
                <a:sym typeface="Lato Light"/>
              </a:rPr>
              <a:t>	10%		Others</a:t>
            </a:r>
            <a:endParaRPr sz="1200">
              <a:latin typeface="Lato Light"/>
              <a:ea typeface="Lato Light"/>
              <a:cs typeface="Lato Light"/>
              <a:sym typeface="Lato Light"/>
            </a:endParaRPr>
          </a:p>
          <a:p>
            <a:pPr indent="0" lvl="0" marL="0" rtl="0" algn="l">
              <a:spcBef>
                <a:spcPts val="0"/>
              </a:spcBef>
              <a:spcAft>
                <a:spcPts val="0"/>
              </a:spcAft>
              <a:buNone/>
            </a:pPr>
            <a:r>
              <a:t/>
            </a:r>
            <a:endParaRPr sz="1200">
              <a:latin typeface="Lato Light"/>
              <a:ea typeface="Lato Light"/>
              <a:cs typeface="Lato Light"/>
              <a:sym typeface="Lato Light"/>
            </a:endParaRPr>
          </a:p>
          <a:p>
            <a:pPr indent="0" lvl="0" marL="0" rtl="0" algn="l">
              <a:spcBef>
                <a:spcPts val="0"/>
              </a:spcBef>
              <a:spcAft>
                <a:spcPts val="0"/>
              </a:spcAft>
              <a:buNone/>
            </a:pPr>
            <a:r>
              <a:t/>
            </a:r>
            <a:endParaRPr sz="1200">
              <a:latin typeface="Lato Light"/>
              <a:ea typeface="Lato Light"/>
              <a:cs typeface="Lato Light"/>
              <a:sym typeface="Lato Light"/>
            </a:endParaRPr>
          </a:p>
          <a:p>
            <a:pPr indent="0" lvl="0" marL="0" rtl="0" algn="l">
              <a:spcBef>
                <a:spcPts val="0"/>
              </a:spcBef>
              <a:spcAft>
                <a:spcPts val="0"/>
              </a:spcAft>
              <a:buNone/>
            </a:pPr>
            <a:r>
              <a:rPr lang="en" sz="1200">
                <a:latin typeface="Lato Light"/>
                <a:ea typeface="Lato Light"/>
                <a:cs typeface="Lato Light"/>
                <a:sym typeface="Lato Light"/>
              </a:rPr>
              <a:t>Total respondents: 22</a:t>
            </a:r>
            <a:endParaRPr sz="1200">
              <a:latin typeface="Lato Light"/>
              <a:ea typeface="Lato Light"/>
              <a:cs typeface="Lato Light"/>
              <a:sym typeface="Lato Light"/>
            </a:endParaRPr>
          </a:p>
          <a:p>
            <a:pPr indent="0" lvl="0" marL="0" rtl="0" algn="l">
              <a:spcBef>
                <a:spcPts val="0"/>
              </a:spcBef>
              <a:spcAft>
                <a:spcPts val="0"/>
              </a:spcAft>
              <a:buNone/>
            </a:pPr>
            <a:r>
              <a:rPr lang="en" sz="1200">
                <a:latin typeface="Lato Light"/>
                <a:ea typeface="Lato Light"/>
                <a:cs typeface="Lato Light"/>
                <a:sym typeface="Lato Light"/>
              </a:rPr>
              <a:t>9/22/2021</a:t>
            </a:r>
            <a:endParaRPr sz="1200">
              <a:latin typeface="Lato Light"/>
              <a:ea typeface="Lato Light"/>
              <a:cs typeface="Lato Light"/>
              <a:sym typeface="Lato Light"/>
            </a:endParaRPr>
          </a:p>
          <a:p>
            <a:pPr indent="0" lvl="0" marL="0" rtl="0" algn="l">
              <a:spcBef>
                <a:spcPts val="0"/>
              </a:spcBef>
              <a:spcAft>
                <a:spcPts val="0"/>
              </a:spcAft>
              <a:buNone/>
            </a:pPr>
            <a:r>
              <a:t/>
            </a:r>
            <a:endParaRPr sz="1200">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Market Research</a:t>
            </a:r>
            <a:endParaRPr/>
          </a:p>
        </p:txBody>
      </p:sp>
      <p:sp>
        <p:nvSpPr>
          <p:cNvPr id="143" name="Google Shape;143;p31"/>
          <p:cNvSpPr txBox="1"/>
          <p:nvPr/>
        </p:nvSpPr>
        <p:spPr>
          <a:xfrm>
            <a:off x="2114800" y="1633200"/>
            <a:ext cx="5343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Lato Light"/>
                <a:ea typeface="Lato Light"/>
                <a:cs typeface="Lato Light"/>
                <a:sym typeface="Lato Light"/>
              </a:rPr>
              <a:t>W</a:t>
            </a:r>
            <a:r>
              <a:rPr lang="en" sz="1800">
                <a:solidFill>
                  <a:schemeClr val="dk1"/>
                </a:solidFill>
                <a:latin typeface="Lato Light"/>
                <a:ea typeface="Lato Light"/>
                <a:cs typeface="Lato Light"/>
                <a:sym typeface="Lato Light"/>
              </a:rPr>
              <a:t>e’re working on a </a:t>
            </a:r>
            <a:r>
              <a:rPr lang="en" sz="1800" u="sng">
                <a:solidFill>
                  <a:schemeClr val="accent5"/>
                </a:solidFill>
                <a:latin typeface="Lato Light"/>
                <a:ea typeface="Lato Light"/>
                <a:cs typeface="Lato Light"/>
                <a:sym typeface="Lato Light"/>
                <a:hlinkClick r:id="rId3">
                  <a:extLst>
                    <a:ext uri="{A12FA001-AC4F-418D-AE19-62706E023703}">
                      <ahyp:hlinkClr val="tx"/>
                    </a:ext>
                  </a:extLst>
                </a:hlinkClick>
              </a:rPr>
              <a:t>survey </a:t>
            </a:r>
            <a:r>
              <a:rPr lang="en" sz="1800">
                <a:solidFill>
                  <a:schemeClr val="dk1"/>
                </a:solidFill>
                <a:latin typeface="Lato Light"/>
                <a:ea typeface="Lato Light"/>
                <a:cs typeface="Lato Light"/>
                <a:sym typeface="Lato Light"/>
              </a:rPr>
              <a:t>to validate our assumptions about customers.</a:t>
            </a:r>
            <a:endParaRPr sz="18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1800">
              <a:latin typeface="Lato Light"/>
              <a:ea typeface="Lato Light"/>
              <a:cs typeface="Lato Light"/>
              <a:sym typeface="Lato Light"/>
            </a:endParaRPr>
          </a:p>
          <a:p>
            <a:pPr indent="0" lvl="0" marL="0" rtl="0" algn="l">
              <a:spcBef>
                <a:spcPts val="0"/>
              </a:spcBef>
              <a:spcAft>
                <a:spcPts val="0"/>
              </a:spcAft>
              <a:buNone/>
            </a:pPr>
            <a:r>
              <a:rPr lang="en" sz="1800">
                <a:latin typeface="Lato Light"/>
                <a:ea typeface="Lato Light"/>
                <a:cs typeface="Lato Light"/>
                <a:sym typeface="Lato Light"/>
              </a:rPr>
              <a:t>Please help!</a:t>
            </a:r>
            <a:endParaRPr sz="1800">
              <a:latin typeface="Lato Light"/>
              <a:ea typeface="Lato Light"/>
              <a:cs typeface="Lato Light"/>
              <a:sym typeface="La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0"/>
              <a:t>Competitors</a:t>
            </a:r>
            <a:endParaRPr sz="2900"/>
          </a:p>
        </p:txBody>
      </p:sp>
      <p:pic>
        <p:nvPicPr>
          <p:cNvPr id="149" name="Google Shape;149;p32"/>
          <p:cNvPicPr preferRelativeResize="0"/>
          <p:nvPr/>
        </p:nvPicPr>
        <p:blipFill>
          <a:blip r:embed="rId3">
            <a:alphaModFix/>
          </a:blip>
          <a:stretch>
            <a:fillRect/>
          </a:stretch>
        </p:blipFill>
        <p:spPr>
          <a:xfrm>
            <a:off x="163825" y="1741100"/>
            <a:ext cx="4538476" cy="2688075"/>
          </a:xfrm>
          <a:prstGeom prst="rect">
            <a:avLst/>
          </a:prstGeom>
          <a:noFill/>
          <a:ln>
            <a:noFill/>
          </a:ln>
        </p:spPr>
      </p:pic>
      <p:sp>
        <p:nvSpPr>
          <p:cNvPr id="150" name="Google Shape;150;p32"/>
          <p:cNvSpPr txBox="1"/>
          <p:nvPr/>
        </p:nvSpPr>
        <p:spPr>
          <a:xfrm>
            <a:off x="1778288" y="1238675"/>
            <a:ext cx="22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Memories.net</a:t>
            </a:r>
            <a:endParaRPr/>
          </a:p>
        </p:txBody>
      </p:sp>
      <p:pic>
        <p:nvPicPr>
          <p:cNvPr id="151" name="Google Shape;151;p32"/>
          <p:cNvPicPr preferRelativeResize="0"/>
          <p:nvPr/>
        </p:nvPicPr>
        <p:blipFill>
          <a:blip r:embed="rId5">
            <a:alphaModFix/>
          </a:blip>
          <a:stretch>
            <a:fillRect/>
          </a:stretch>
        </p:blipFill>
        <p:spPr>
          <a:xfrm>
            <a:off x="4961225" y="1817300"/>
            <a:ext cx="3807171" cy="2688074"/>
          </a:xfrm>
          <a:prstGeom prst="rect">
            <a:avLst/>
          </a:prstGeom>
          <a:noFill/>
          <a:ln>
            <a:noFill/>
          </a:ln>
        </p:spPr>
      </p:pic>
      <p:sp>
        <p:nvSpPr>
          <p:cNvPr id="152" name="Google Shape;152;p32"/>
          <p:cNvSpPr txBox="1"/>
          <p:nvPr/>
        </p:nvSpPr>
        <p:spPr>
          <a:xfrm>
            <a:off x="5793413" y="1238675"/>
            <a:ext cx="22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Hereafter.ai</a:t>
            </a:r>
            <a:endParaRPr/>
          </a:p>
        </p:txBody>
      </p:sp>
      <p:sp>
        <p:nvSpPr>
          <p:cNvPr id="153" name="Google Shape;153;p32"/>
          <p:cNvSpPr txBox="1"/>
          <p:nvPr/>
        </p:nvSpPr>
        <p:spPr>
          <a:xfrm>
            <a:off x="2607000" y="4511050"/>
            <a:ext cx="38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How are we different from existing products?</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 name="Shape 157"/>
        <p:cNvGrpSpPr/>
        <p:nvPr/>
      </p:nvGrpSpPr>
      <p:grpSpPr>
        <a:xfrm>
          <a:off x="0" y="0"/>
          <a:ext cx="0" cy="0"/>
          <a:chOff x="0" y="0"/>
          <a:chExt cx="0" cy="0"/>
        </a:xfrm>
      </p:grpSpPr>
      <p:sp>
        <p:nvSpPr>
          <p:cNvPr id="158" name="Google Shape;15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MemorAI - Product Differentiation</a:t>
            </a:r>
            <a:endParaRPr/>
          </a:p>
        </p:txBody>
      </p:sp>
      <p:sp>
        <p:nvSpPr>
          <p:cNvPr id="159" name="Google Shape;159;p33"/>
          <p:cNvSpPr txBox="1"/>
          <p:nvPr/>
        </p:nvSpPr>
        <p:spPr>
          <a:xfrm>
            <a:off x="209450" y="1038150"/>
            <a:ext cx="8066100" cy="2846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Tell your life stories, share precious moments and who you are as a person, the you want your future generations to know</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The interviews are designed to capture these details</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Use text and visuals (photos &amp; videos) to celebrate your life stories and those precious moments</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Friends and family will be able to contribute to your life moments with video &amp; photos. These will be automatically tagged to enrich your appropriate life stories and moments you want your family to celebrate</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Bring families and future generations  together by leaving a strong  bond behind you to celebrate life!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